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2" r:id="rId7"/>
    <p:sldId id="274" r:id="rId8"/>
    <p:sldId id="265" r:id="rId9"/>
    <p:sldId id="271" r:id="rId10"/>
    <p:sldId id="273" r:id="rId11"/>
    <p:sldId id="276" r:id="rId12"/>
    <p:sldId id="283" r:id="rId13"/>
    <p:sldId id="277" r:id="rId14"/>
    <p:sldId id="314" r:id="rId15"/>
    <p:sldId id="286" r:id="rId16"/>
    <p:sldId id="306" r:id="rId17"/>
    <p:sldId id="297" r:id="rId18"/>
    <p:sldId id="298" r:id="rId19"/>
    <p:sldId id="291" r:id="rId20"/>
    <p:sldId id="300" r:id="rId21"/>
    <p:sldId id="301" r:id="rId22"/>
    <p:sldId id="302" r:id="rId23"/>
    <p:sldId id="303" r:id="rId24"/>
    <p:sldId id="296" r:id="rId25"/>
    <p:sldId id="304" r:id="rId26"/>
    <p:sldId id="305" r:id="rId27"/>
    <p:sldId id="316" r:id="rId28"/>
    <p:sldId id="292" r:id="rId29"/>
    <p:sldId id="315" r:id="rId30"/>
    <p:sldId id="280" r:id="rId31"/>
    <p:sldId id="281" r:id="rId32"/>
    <p:sldId id="282" r:id="rId33"/>
    <p:sldId id="284" r:id="rId34"/>
    <p:sldId id="285" r:id="rId35"/>
    <p:sldId id="295" r:id="rId36"/>
    <p:sldId id="288" r:id="rId37"/>
    <p:sldId id="307" r:id="rId38"/>
    <p:sldId id="308" r:id="rId39"/>
    <p:sldId id="309" r:id="rId40"/>
    <p:sldId id="310" r:id="rId41"/>
    <p:sldId id="311" r:id="rId42"/>
    <p:sldId id="312" r:id="rId43"/>
    <p:sldId id="272" r:id="rId44"/>
    <p:sldId id="270" r:id="rId45"/>
  </p:sldIdLst>
  <p:sldSz cx="12192000" cy="6858000"/>
  <p:notesSz cx="12192000" cy="6858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3FA68A-BA26-C11E-839B-A173E6B8945D}" v="894" dt="2024-04-07T23:42:49.53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56609" y="664464"/>
            <a:ext cx="5478780" cy="2220595"/>
          </a:xfrm>
          <a:prstGeom prst="rect">
            <a:avLst/>
          </a:prstGeom>
        </p:spPr>
        <p:txBody>
          <a:bodyPr wrap="square" lIns="0" tIns="0" rIns="0" bIns="0">
            <a:spAutoFit/>
          </a:bodyPr>
          <a:lstStyle>
            <a:lvl1pPr>
              <a:defRPr sz="72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451104" y="1690877"/>
            <a:ext cx="11289791" cy="173291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eb.postman.co/"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github.com/Juli2888/ADSO_N_2617510" TargetMode="External"/><Relationship Id="rId5" Type="http://schemas.openxmlformats.org/officeDocument/2006/relationships/hyperlink" Target="https://console.firebase.google.com/u/0/?hl=es" TargetMode="External"/><Relationship Id="rId4" Type="http://schemas.openxmlformats.org/officeDocument/2006/relationships/hyperlink" Target="https://github.com/luckhazzard03/ADSO_N_2617510_G2R/tree/main/trim_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dibujo de un perro&#10;&#10;Descripción generada automáticamente con confianza media">
            <a:extLst>
              <a:ext uri="{FF2B5EF4-FFF2-40B4-BE49-F238E27FC236}">
                <a16:creationId xmlns:a16="http://schemas.microsoft.com/office/drawing/2014/main" id="{28DC5035-8E7A-DE61-4225-101A39FC9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7849" y="2176032"/>
            <a:ext cx="6410155" cy="23323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lnSpc>
                <a:spcPct val="100000"/>
              </a:lnSpc>
              <a:spcBef>
                <a:spcPts val="95"/>
              </a:spcBef>
            </a:pPr>
            <a:r>
              <a:rPr lang="en-US" sz="4400" spc="235" dirty="0"/>
              <a:t>CONCLUSIÓN</a:t>
            </a:r>
          </a:p>
        </p:txBody>
      </p:sp>
      <p:sp>
        <p:nvSpPr>
          <p:cNvPr id="8" name="object 8"/>
          <p:cNvSpPr txBox="1"/>
          <p:nvPr/>
        </p:nvSpPr>
        <p:spPr>
          <a:xfrm>
            <a:off x="379217" y="3152873"/>
            <a:ext cx="11109732" cy="1941557"/>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marL="469900" lvl="1">
              <a:tabLst>
                <a:tab pos="297815" algn="l"/>
                <a:tab pos="298450" algn="l"/>
              </a:tabLst>
            </a:pPr>
            <a:r>
              <a:rPr lang="es-MX" sz="1600" spc="15" dirty="0">
                <a:latin typeface="Trebuchet MS"/>
                <a:cs typeface="Arial"/>
              </a:rPr>
              <a:t>Nuestro  proyecto de software de gestión de inventarios desarrollado ofrece una solución completa y eficaz para el control y administración de inventarios. Con su amplio conjunto de funcionalidades, los usuarios podrán optimizar sus operaciones diarias, mejorar la toma de decisiones y garantizar un flujo constante en el abastecimiento y venta de productos. Este sistema representa una herramienta valiosa para cualquier empresa que busque maximizar su eficiencia en la gestión de inventarios.</a:t>
            </a:r>
            <a:endParaRPr lang="es-ES" sz="1600" spc="15" dirty="0">
              <a:latin typeface="Trebuchet MS"/>
              <a:cs typeface="Arial"/>
            </a:endParaRPr>
          </a:p>
          <a:p>
            <a:pPr marL="12700" marR="5080">
              <a:lnSpc>
                <a:spcPct val="100000"/>
              </a:lnSpc>
              <a:spcBef>
                <a:spcPts val="1635"/>
              </a:spcBef>
              <a:tabLst>
                <a:tab pos="297815" algn="l"/>
                <a:tab pos="298450" algn="l"/>
              </a:tabLst>
            </a:pPr>
            <a:endParaRPr sz="1600" spc="5" dirty="0">
              <a:latin typeface="Trebuchet MS"/>
              <a:cs typeface="Trebuchet MS"/>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Tree>
    <p:extLst>
      <p:ext uri="{BB962C8B-B14F-4D97-AF65-F5344CB8AC3E}">
        <p14:creationId xmlns:p14="http://schemas.microsoft.com/office/powerpoint/2010/main" val="33917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spcBef>
                <a:spcPts val="95"/>
              </a:spcBef>
            </a:pPr>
            <a:r>
              <a:rPr lang="en-US" sz="4400" spc="235" dirty="0"/>
              <a:t>API REST</a:t>
            </a:r>
          </a:p>
        </p:txBody>
      </p:sp>
      <p:sp>
        <p:nvSpPr>
          <p:cNvPr id="8" name="object 8"/>
          <p:cNvSpPr txBox="1"/>
          <p:nvPr/>
        </p:nvSpPr>
        <p:spPr>
          <a:xfrm>
            <a:off x="379217" y="1829433"/>
            <a:ext cx="11109732" cy="4588436"/>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r>
              <a:rPr lang="es-ES" sz="2000" dirty="0">
                <a:latin typeface="Calibri"/>
                <a:ea typeface="+mn-lt"/>
                <a:cs typeface="+mn-lt"/>
              </a:rPr>
              <a:t> API REST es un tipo de API que sigue los principios de la arquitectura REST (Transferencia de Estado Representacional). Mientras que un API (Interfaz de Programación de Aplicaciones) puede referirse a cualquier conjunto de reglas y herramientas que permiten que diferentes aplicaciones se comuniquen entre sí, un API REST se refiere específicamente a un tipo de API que utiliza el protocolo HTTP y sigue los principios REST para acceder y manipular recursos a través de </a:t>
            </a:r>
            <a:r>
              <a:rPr lang="es-ES" sz="2000" dirty="0" err="1">
                <a:latin typeface="Calibri"/>
                <a:ea typeface="+mn-lt"/>
                <a:cs typeface="+mn-lt"/>
              </a:rPr>
              <a:t>URLs</a:t>
            </a:r>
            <a:r>
              <a:rPr lang="es-ES" sz="2000" dirty="0">
                <a:latin typeface="Calibri"/>
                <a:ea typeface="+mn-lt"/>
                <a:cs typeface="+mn-lt"/>
              </a:rPr>
              <a:t> y métodos HTTP estándar como GET, POST, PUT y DELETE. Entonces, sí, un API REST es una forma específica de API.</a:t>
            </a:r>
          </a:p>
          <a:p>
            <a:pPr>
              <a:tabLst>
                <a:tab pos="297815" algn="l"/>
                <a:tab pos="298450" algn="l"/>
              </a:tabLst>
            </a:pPr>
            <a:endParaRPr lang="es-ES" sz="2000" dirty="0">
              <a:latin typeface="Calibri"/>
              <a:ea typeface="+mn-lt"/>
              <a:cs typeface="+mn-lt"/>
            </a:endParaRPr>
          </a:p>
          <a:p>
            <a:pPr>
              <a:tabLst>
                <a:tab pos="297815" algn="l"/>
                <a:tab pos="298450" algn="l"/>
              </a:tabLst>
            </a:pPr>
            <a:r>
              <a:rPr lang="en-US" sz="2000" dirty="0">
                <a:latin typeface="Calibri"/>
                <a:ea typeface="Calibri"/>
                <a:cs typeface="Calibri"/>
              </a:rPr>
              <a:t>la </a:t>
            </a:r>
            <a:r>
              <a:rPr lang="en-US" sz="2000" dirty="0" err="1">
                <a:latin typeface="Calibri"/>
                <a:ea typeface="Calibri"/>
                <a:cs typeface="Calibri"/>
              </a:rPr>
              <a:t>diferencia</a:t>
            </a:r>
            <a:r>
              <a:rPr lang="en-US" sz="2000" dirty="0">
                <a:latin typeface="Calibri"/>
                <a:ea typeface="Calibri"/>
                <a:cs typeface="Calibri"/>
              </a:rPr>
              <a:t> entre el API REST de Twitter y el API de Twitter en general es que el primero se </a:t>
            </a:r>
            <a:r>
              <a:rPr lang="en-US" sz="2000" dirty="0" err="1">
                <a:latin typeface="Calibri"/>
                <a:ea typeface="Calibri"/>
                <a:cs typeface="Calibri"/>
              </a:rPr>
              <a:t>refiere</a:t>
            </a:r>
            <a:r>
              <a:rPr lang="en-US" sz="2000" dirty="0">
                <a:latin typeface="Calibri"/>
                <a:ea typeface="Calibri"/>
                <a:cs typeface="Calibri"/>
              </a:rPr>
              <a:t> </a:t>
            </a:r>
            <a:r>
              <a:rPr lang="en-US" sz="2000" dirty="0" err="1">
                <a:latin typeface="Calibri"/>
                <a:ea typeface="Calibri"/>
                <a:cs typeface="Calibri"/>
              </a:rPr>
              <a:t>específicamente</a:t>
            </a:r>
            <a:r>
              <a:rPr lang="en-US" sz="2000" dirty="0">
                <a:latin typeface="Calibri"/>
                <a:ea typeface="Calibri"/>
                <a:cs typeface="Calibri"/>
              </a:rPr>
              <a:t> a la parte de la API de Twitter que </a:t>
            </a:r>
            <a:r>
              <a:rPr lang="en-US" sz="2000" dirty="0" err="1">
                <a:latin typeface="Calibri"/>
                <a:ea typeface="Calibri"/>
                <a:cs typeface="Calibri"/>
              </a:rPr>
              <a:t>sigue</a:t>
            </a:r>
            <a:r>
              <a:rPr lang="en-US" sz="2000" dirty="0">
                <a:latin typeface="Calibri"/>
                <a:ea typeface="Calibri"/>
                <a:cs typeface="Calibri"/>
              </a:rPr>
              <a:t> </a:t>
            </a:r>
            <a:r>
              <a:rPr lang="en-US" sz="2000" dirty="0" err="1">
                <a:latin typeface="Calibri"/>
                <a:ea typeface="Calibri"/>
                <a:cs typeface="Calibri"/>
              </a:rPr>
              <a:t>los</a:t>
            </a:r>
            <a:r>
              <a:rPr lang="en-US" sz="2000" dirty="0">
                <a:latin typeface="Calibri"/>
                <a:ea typeface="Calibri"/>
                <a:cs typeface="Calibri"/>
              </a:rPr>
              <a:t> </a:t>
            </a:r>
            <a:r>
              <a:rPr lang="en-US" sz="2000" dirty="0" err="1">
                <a:latin typeface="Calibri"/>
                <a:ea typeface="Calibri"/>
                <a:cs typeface="Calibri"/>
              </a:rPr>
              <a:t>principios</a:t>
            </a:r>
            <a:r>
              <a:rPr lang="en-US" sz="2000" dirty="0">
                <a:latin typeface="Calibri"/>
                <a:ea typeface="Calibri"/>
                <a:cs typeface="Calibri"/>
              </a:rPr>
              <a:t> REST, </a:t>
            </a:r>
            <a:r>
              <a:rPr lang="en-US" sz="2000" dirty="0" err="1">
                <a:latin typeface="Calibri"/>
                <a:ea typeface="Calibri"/>
                <a:cs typeface="Calibri"/>
              </a:rPr>
              <a:t>mientras</a:t>
            </a:r>
            <a:r>
              <a:rPr lang="en-US" sz="2000" dirty="0">
                <a:latin typeface="Calibri"/>
                <a:ea typeface="Calibri"/>
                <a:cs typeface="Calibri"/>
              </a:rPr>
              <a:t> que el </a:t>
            </a:r>
            <a:r>
              <a:rPr lang="en-US" sz="2000" dirty="0" err="1">
                <a:latin typeface="Calibri"/>
                <a:ea typeface="Calibri"/>
                <a:cs typeface="Calibri"/>
              </a:rPr>
              <a:t>segundo</a:t>
            </a:r>
            <a:r>
              <a:rPr lang="en-US" sz="2000" dirty="0">
                <a:latin typeface="Calibri"/>
                <a:ea typeface="Calibri"/>
                <a:cs typeface="Calibri"/>
              </a:rPr>
              <a:t> es un </a:t>
            </a:r>
            <a:r>
              <a:rPr lang="en-US" sz="2000" dirty="0" err="1">
                <a:latin typeface="Calibri"/>
                <a:ea typeface="Calibri"/>
                <a:cs typeface="Calibri"/>
              </a:rPr>
              <a:t>término</a:t>
            </a:r>
            <a:r>
              <a:rPr lang="en-US" sz="2000" dirty="0">
                <a:latin typeface="Calibri"/>
                <a:ea typeface="Calibri"/>
                <a:cs typeface="Calibri"/>
              </a:rPr>
              <a:t> </a:t>
            </a:r>
            <a:r>
              <a:rPr lang="en-US" sz="2000" dirty="0" err="1">
                <a:latin typeface="Calibri"/>
                <a:ea typeface="Calibri"/>
                <a:cs typeface="Calibri"/>
              </a:rPr>
              <a:t>más</a:t>
            </a:r>
            <a:r>
              <a:rPr lang="en-US" sz="2000" dirty="0">
                <a:latin typeface="Calibri"/>
                <a:ea typeface="Calibri"/>
                <a:cs typeface="Calibri"/>
              </a:rPr>
              <a:t> </a:t>
            </a:r>
            <a:r>
              <a:rPr lang="en-US" sz="2000" dirty="0" err="1">
                <a:latin typeface="Calibri"/>
                <a:ea typeface="Calibri"/>
                <a:cs typeface="Calibri"/>
              </a:rPr>
              <a:t>amplio</a:t>
            </a:r>
            <a:r>
              <a:rPr lang="en-US" sz="2000" dirty="0">
                <a:latin typeface="Calibri"/>
                <a:ea typeface="Calibri"/>
                <a:cs typeface="Calibri"/>
              </a:rPr>
              <a:t> que </a:t>
            </a:r>
            <a:r>
              <a:rPr lang="en-US" sz="2000" dirty="0" err="1">
                <a:latin typeface="Calibri"/>
                <a:ea typeface="Calibri"/>
                <a:cs typeface="Calibri"/>
              </a:rPr>
              <a:t>abarca</a:t>
            </a:r>
            <a:r>
              <a:rPr lang="en-US" sz="2000" dirty="0">
                <a:latin typeface="Calibri"/>
                <a:ea typeface="Calibri"/>
                <a:cs typeface="Calibri"/>
              </a:rPr>
              <a:t> </a:t>
            </a:r>
            <a:r>
              <a:rPr lang="en-US" sz="2000" dirty="0" err="1">
                <a:latin typeface="Calibri"/>
                <a:ea typeface="Calibri"/>
                <a:cs typeface="Calibri"/>
              </a:rPr>
              <a:t>todo</a:t>
            </a:r>
            <a:r>
              <a:rPr lang="en-US" sz="2000" dirty="0">
                <a:latin typeface="Calibri"/>
                <a:ea typeface="Calibri"/>
                <a:cs typeface="Calibri"/>
              </a:rPr>
              <a:t> el conjunto de interfaces </a:t>
            </a:r>
            <a:r>
              <a:rPr lang="en-US" sz="2000" dirty="0" err="1">
                <a:latin typeface="Calibri"/>
                <a:ea typeface="Calibri"/>
                <a:cs typeface="Calibri"/>
              </a:rPr>
              <a:t>ofrecidas</a:t>
            </a:r>
            <a:r>
              <a:rPr lang="en-US" sz="2000" dirty="0">
                <a:latin typeface="Calibri"/>
                <a:ea typeface="Calibri"/>
                <a:cs typeface="Calibri"/>
              </a:rPr>
              <a:t> </a:t>
            </a:r>
            <a:r>
              <a:rPr lang="en-US" sz="2000" dirty="0" err="1">
                <a:latin typeface="Calibri"/>
                <a:ea typeface="Calibri"/>
                <a:cs typeface="Calibri"/>
              </a:rPr>
              <a:t>por</a:t>
            </a:r>
            <a:r>
              <a:rPr lang="en-US" sz="2000" dirty="0">
                <a:latin typeface="Calibri"/>
                <a:ea typeface="Calibri"/>
                <a:cs typeface="Calibri"/>
              </a:rPr>
              <a:t> Twitter.</a:t>
            </a:r>
          </a:p>
          <a:p>
            <a:pPr>
              <a:tabLst>
                <a:tab pos="297815" algn="l"/>
                <a:tab pos="298450" algn="l"/>
              </a:tabLst>
            </a:pPr>
            <a:endParaRPr lang="es-ES" sz="2000" dirty="0">
              <a:latin typeface="Calibri"/>
              <a:ea typeface="Calibri"/>
              <a:cs typeface="Calibri"/>
            </a:endParaRPr>
          </a:p>
          <a:p>
            <a:pPr algn="just">
              <a:tabLst>
                <a:tab pos="297815" algn="l"/>
                <a:tab pos="298450" algn="l"/>
              </a:tabLst>
            </a:pPr>
            <a:endParaRPr lang="es-ES" sz="1600" spc="15" dirty="0">
              <a:solidFill>
                <a:srgbClr val="000000"/>
              </a:solidFill>
              <a:latin typeface="Trebuchet MS"/>
              <a:ea typeface="+mn-lt"/>
              <a:cs typeface="Calibri"/>
            </a:endParaRPr>
          </a:p>
          <a:p>
            <a:pPr marL="469900" lvl="1">
              <a:tabLst>
                <a:tab pos="297815" algn="l"/>
                <a:tab pos="298450" algn="l"/>
              </a:tabLst>
            </a:pPr>
            <a:endParaRPr lang="es-ES" sz="1600" spc="15" dirty="0">
              <a:solidFill>
                <a:srgbClr val="000000"/>
              </a:solidFill>
              <a:latin typeface="Trebuchet MS"/>
              <a:ea typeface="Calibri"/>
              <a:cs typeface="Arial"/>
            </a:endParaRPr>
          </a:p>
          <a:p>
            <a:pPr marL="12700" marR="5080">
              <a:spcBef>
                <a:spcPts val="1635"/>
              </a:spcBef>
              <a:tabLst>
                <a:tab pos="297815" algn="l"/>
                <a:tab pos="298450" algn="l"/>
              </a:tabLst>
            </a:pPr>
            <a:endParaRPr lang="es-ES" sz="1600" spc="5" dirty="0">
              <a:solidFill>
                <a:srgbClr val="000000"/>
              </a:solidFill>
              <a:latin typeface="Trebuchet MS"/>
              <a:ea typeface="Calibri"/>
              <a:cs typeface="Arial"/>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Tree>
    <p:extLst>
      <p:ext uri="{BB962C8B-B14F-4D97-AF65-F5344CB8AC3E}">
        <p14:creationId xmlns:p14="http://schemas.microsoft.com/office/powerpoint/2010/main" val="256231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spcBef>
                <a:spcPts val="95"/>
              </a:spcBef>
            </a:pPr>
            <a:r>
              <a:rPr lang="en-US" sz="4400" spc="235" dirty="0"/>
              <a:t>.JSON</a:t>
            </a:r>
          </a:p>
        </p:txBody>
      </p:sp>
      <p:sp>
        <p:nvSpPr>
          <p:cNvPr id="8" name="object 8"/>
          <p:cNvSpPr txBox="1"/>
          <p:nvPr/>
        </p:nvSpPr>
        <p:spPr>
          <a:xfrm>
            <a:off x="537368" y="2104263"/>
            <a:ext cx="11109732" cy="1767150"/>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s-ES" dirty="0">
              <a:ea typeface="+mn-lt"/>
              <a:cs typeface="+mn-lt"/>
            </a:endParaRPr>
          </a:p>
          <a:p>
            <a:pPr>
              <a:tabLst>
                <a:tab pos="297815" algn="l"/>
                <a:tab pos="298450" algn="l"/>
              </a:tabLst>
            </a:pPr>
            <a:r>
              <a:rPr lang="es-ES" sz="2000" dirty="0">
                <a:ea typeface="+mn-lt"/>
                <a:cs typeface="+mn-lt"/>
              </a:rPr>
              <a:t>Los archivos JSON se utilizan para transmitir y almacenar datos de manera estructurada, siendo especialmente útiles en la comunicación entre servidores y clientes web, el almacenamiento de configuraciones y el intercambio de información en servicios web y API.</a:t>
            </a:r>
            <a:endParaRPr lang="es-ES" sz="2000" dirty="0">
              <a:ea typeface="Calibri"/>
              <a:cs typeface="Calibri"/>
            </a:endParaRPr>
          </a:p>
          <a:p>
            <a:pPr>
              <a:tabLst>
                <a:tab pos="297815" algn="l"/>
                <a:tab pos="298450" algn="l"/>
              </a:tabLst>
            </a:pPr>
            <a:endParaRPr lang="en-US" sz="2000" dirty="0">
              <a:latin typeface="Calibri"/>
              <a:ea typeface="+mn-lt"/>
              <a:cs typeface="+mn-lt"/>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descr="Cómo abrir los archivos json - Blog de Info-Computer">
            <a:extLst>
              <a:ext uri="{FF2B5EF4-FFF2-40B4-BE49-F238E27FC236}">
                <a16:creationId xmlns:a16="http://schemas.microsoft.com/office/drawing/2014/main" id="{64269BEA-03B0-9D2B-5A15-86B8803B00C5}"/>
              </a:ext>
            </a:extLst>
          </p:cNvPr>
          <p:cNvPicPr>
            <a:picLocks noChangeAspect="1"/>
          </p:cNvPicPr>
          <p:nvPr/>
        </p:nvPicPr>
        <p:blipFill>
          <a:blip r:embed="rId4"/>
          <a:stretch>
            <a:fillRect/>
          </a:stretch>
        </p:blipFill>
        <p:spPr>
          <a:xfrm>
            <a:off x="4724400" y="3868947"/>
            <a:ext cx="2743200" cy="2743200"/>
          </a:xfrm>
          <a:prstGeom prst="rect">
            <a:avLst/>
          </a:prstGeom>
        </p:spPr>
      </p:pic>
    </p:spTree>
    <p:extLst>
      <p:ext uri="{BB962C8B-B14F-4D97-AF65-F5344CB8AC3E}">
        <p14:creationId xmlns:p14="http://schemas.microsoft.com/office/powerpoint/2010/main" val="330623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spcBef>
                <a:spcPts val="95"/>
              </a:spcBef>
            </a:pPr>
            <a:r>
              <a:rPr lang="en-US" sz="4400" spc="235" dirty="0"/>
              <a:t>FIREBASE</a:t>
            </a:r>
          </a:p>
        </p:txBody>
      </p:sp>
      <p:sp>
        <p:nvSpPr>
          <p:cNvPr id="8" name="object 8"/>
          <p:cNvSpPr txBox="1"/>
          <p:nvPr/>
        </p:nvSpPr>
        <p:spPr>
          <a:xfrm>
            <a:off x="537368" y="1950375"/>
            <a:ext cx="11109732" cy="2074927"/>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s-ES" dirty="0">
              <a:ea typeface="+mn-lt"/>
              <a:cs typeface="+mn-lt"/>
            </a:endParaRPr>
          </a:p>
          <a:p>
            <a:pPr>
              <a:tabLst>
                <a:tab pos="297815" algn="l"/>
                <a:tab pos="298450" algn="l"/>
              </a:tabLst>
            </a:pPr>
            <a:r>
              <a:rPr lang="es-ES" sz="2000" dirty="0">
                <a:ea typeface="+mn-lt"/>
                <a:cs typeface="+mn-lt"/>
              </a:rPr>
              <a:t>Firebase es una plataforma de desarrollo de aplicaciones móviles y web, adquirida por Google en 2014. Ofrece una variedad de herramientas y servicios para desarrolladores, permitiéndoles construir, mejorar y hacer crecer sus aplicaciones de manera más rápida y eficiente.</a:t>
            </a:r>
            <a:endParaRPr lang="es-ES" dirty="0"/>
          </a:p>
          <a:p>
            <a:pPr>
              <a:tabLst>
                <a:tab pos="297815" algn="l"/>
                <a:tab pos="298450" algn="l"/>
              </a:tabLst>
            </a:pPr>
            <a:endParaRPr lang="es-ES" sz="2000" dirty="0">
              <a:latin typeface="Calibri"/>
              <a:ea typeface="+mn-lt"/>
              <a:cs typeface="+mn-lt"/>
            </a:endParaRPr>
          </a:p>
          <a:p>
            <a:pPr>
              <a:tabLst>
                <a:tab pos="297815" algn="l"/>
                <a:tab pos="298450" algn="l"/>
              </a:tabLst>
            </a:pPr>
            <a:endParaRPr lang="en-US" sz="2000" dirty="0">
              <a:latin typeface="Calibri"/>
              <a:ea typeface="Calibri"/>
              <a:cs typeface="Calibri"/>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descr="File:Firebase Logo.svg - Wikipedia">
            <a:extLst>
              <a:ext uri="{FF2B5EF4-FFF2-40B4-BE49-F238E27FC236}">
                <a16:creationId xmlns:a16="http://schemas.microsoft.com/office/drawing/2014/main" id="{1BC79891-E9F3-08E8-813D-2963EE32B519}"/>
              </a:ext>
            </a:extLst>
          </p:cNvPr>
          <p:cNvPicPr>
            <a:picLocks noChangeAspect="1"/>
          </p:cNvPicPr>
          <p:nvPr/>
        </p:nvPicPr>
        <p:blipFill>
          <a:blip r:embed="rId4"/>
          <a:stretch>
            <a:fillRect/>
          </a:stretch>
        </p:blipFill>
        <p:spPr>
          <a:xfrm>
            <a:off x="2769081" y="4020362"/>
            <a:ext cx="5776819" cy="1045765"/>
          </a:xfrm>
          <a:prstGeom prst="rect">
            <a:avLst/>
          </a:prstGeom>
        </p:spPr>
      </p:pic>
    </p:spTree>
    <p:extLst>
      <p:ext uri="{BB962C8B-B14F-4D97-AF65-F5344CB8AC3E}">
        <p14:creationId xmlns:p14="http://schemas.microsoft.com/office/powerpoint/2010/main" val="133453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spcBef>
                <a:spcPts val="95"/>
              </a:spcBef>
            </a:pPr>
            <a:r>
              <a:rPr lang="en-US" sz="4400" spc="235" dirty="0"/>
              <a:t>FIREBASE</a:t>
            </a:r>
          </a:p>
        </p:txBody>
      </p:sp>
      <p:sp>
        <p:nvSpPr>
          <p:cNvPr id="8" name="object 8"/>
          <p:cNvSpPr txBox="1"/>
          <p:nvPr/>
        </p:nvSpPr>
        <p:spPr>
          <a:xfrm>
            <a:off x="537368" y="2412040"/>
            <a:ext cx="11109732" cy="1151597"/>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s-ES" dirty="0">
              <a:ea typeface="+mn-lt"/>
              <a:cs typeface="+mn-lt"/>
            </a:endParaRPr>
          </a:p>
          <a:p>
            <a:pPr>
              <a:tabLst>
                <a:tab pos="297815" algn="l"/>
                <a:tab pos="298450" algn="l"/>
              </a:tabLst>
            </a:pPr>
            <a:endParaRPr lang="es-ES" sz="2000" dirty="0">
              <a:latin typeface="Calibri"/>
              <a:ea typeface="+mn-lt"/>
              <a:cs typeface="+mn-lt"/>
            </a:endParaRPr>
          </a:p>
          <a:p>
            <a:pPr>
              <a:tabLst>
                <a:tab pos="297815" algn="l"/>
                <a:tab pos="298450" algn="l"/>
              </a:tabLst>
            </a:pPr>
            <a:endParaRPr lang="en-US" sz="2000" dirty="0">
              <a:latin typeface="Calibri"/>
              <a:ea typeface="Calibri"/>
              <a:cs typeface="Calibri"/>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6" name="Imagen 5"/>
          <p:cNvPicPr>
            <a:picLocks noChangeAspect="1"/>
          </p:cNvPicPr>
          <p:nvPr/>
        </p:nvPicPr>
        <p:blipFill>
          <a:blip r:embed="rId4"/>
          <a:stretch>
            <a:fillRect/>
          </a:stretch>
        </p:blipFill>
        <p:spPr>
          <a:xfrm>
            <a:off x="1790700" y="1839068"/>
            <a:ext cx="8439150" cy="3894981"/>
          </a:xfrm>
          <a:prstGeom prst="rect">
            <a:avLst/>
          </a:prstGeom>
        </p:spPr>
      </p:pic>
    </p:spTree>
    <p:extLst>
      <p:ext uri="{BB962C8B-B14F-4D97-AF65-F5344CB8AC3E}">
        <p14:creationId xmlns:p14="http://schemas.microsoft.com/office/powerpoint/2010/main" val="245665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FIREBASE CHEF TABLE</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p:cNvPicPr>
            <a:picLocks noChangeAspect="1"/>
          </p:cNvPicPr>
          <p:nvPr/>
        </p:nvPicPr>
        <p:blipFill>
          <a:blip r:embed="rId4"/>
          <a:stretch>
            <a:fillRect/>
          </a:stretch>
        </p:blipFill>
        <p:spPr>
          <a:xfrm>
            <a:off x="704850" y="1592319"/>
            <a:ext cx="10953750" cy="5127724"/>
          </a:xfrm>
          <a:prstGeom prst="rect">
            <a:avLst/>
          </a:prstGeom>
        </p:spPr>
      </p:pic>
    </p:spTree>
    <p:extLst>
      <p:ext uri="{BB962C8B-B14F-4D97-AF65-F5344CB8AC3E}">
        <p14:creationId xmlns:p14="http://schemas.microsoft.com/office/powerpoint/2010/main" val="245073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FIREBASE CHEF TABLE</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p:cNvPicPr>
            <a:picLocks noChangeAspect="1"/>
          </p:cNvPicPr>
          <p:nvPr/>
        </p:nvPicPr>
        <p:blipFill>
          <a:blip r:embed="rId4"/>
          <a:stretch>
            <a:fillRect/>
          </a:stretch>
        </p:blipFill>
        <p:spPr>
          <a:xfrm>
            <a:off x="290511" y="1573269"/>
            <a:ext cx="5805488" cy="3913131"/>
          </a:xfrm>
          <a:prstGeom prst="rect">
            <a:avLst/>
          </a:prstGeom>
        </p:spPr>
      </p:pic>
      <p:sp>
        <p:nvSpPr>
          <p:cNvPr id="6" name="CuadroTexto 5"/>
          <p:cNvSpPr txBox="1"/>
          <p:nvPr/>
        </p:nvSpPr>
        <p:spPr>
          <a:xfrm>
            <a:off x="304800" y="5486400"/>
            <a:ext cx="11315700" cy="923330"/>
          </a:xfrm>
          <a:prstGeom prst="rect">
            <a:avLst/>
          </a:prstGeom>
          <a:noFill/>
        </p:spPr>
        <p:txBody>
          <a:bodyPr wrap="square" rtlCol="0">
            <a:spAutoFit/>
          </a:bodyPr>
          <a:lstStyle/>
          <a:p>
            <a:r>
              <a:rPr lang="es-ES"/>
              <a:t>la autenticación de Firebase es una solución poderosa y fácil de usar para agregar funciones de autenticación seguras a las aplicaciones, lo que permite a los desarrolladores enfocarse en crear experiencias de usuario increíbles sin preocuparse por la seguridad de la autenticación.</a:t>
            </a:r>
            <a:endParaRPr lang="en-US" dirty="0"/>
          </a:p>
        </p:txBody>
      </p:sp>
      <p:pic>
        <p:nvPicPr>
          <p:cNvPr id="7" name="Imagen 6"/>
          <p:cNvPicPr>
            <a:picLocks noChangeAspect="1"/>
          </p:cNvPicPr>
          <p:nvPr/>
        </p:nvPicPr>
        <p:blipFill>
          <a:blip r:embed="rId5"/>
          <a:stretch>
            <a:fillRect/>
          </a:stretch>
        </p:blipFill>
        <p:spPr>
          <a:xfrm>
            <a:off x="6240451" y="1602686"/>
            <a:ext cx="5684849" cy="3883713"/>
          </a:xfrm>
          <a:prstGeom prst="rect">
            <a:avLst/>
          </a:prstGeom>
        </p:spPr>
      </p:pic>
    </p:spTree>
    <p:extLst>
      <p:ext uri="{BB962C8B-B14F-4D97-AF65-F5344CB8AC3E}">
        <p14:creationId xmlns:p14="http://schemas.microsoft.com/office/powerpoint/2010/main" val="41225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451514"/>
            <a:ext cx="7054597" cy="689291"/>
          </a:xfrm>
          <a:prstGeom prst="rect">
            <a:avLst/>
          </a:prstGeom>
        </p:spPr>
        <p:txBody>
          <a:bodyPr vert="horz" wrap="square" lIns="0" tIns="12065" rIns="0" bIns="0" rtlCol="0" anchor="t">
            <a:spAutoFit/>
          </a:bodyPr>
          <a:lstStyle/>
          <a:p>
            <a:pPr marL="12700">
              <a:spcBef>
                <a:spcPts val="95"/>
              </a:spcBef>
            </a:pPr>
            <a:r>
              <a:rPr lang="es-CO" sz="4400" spc="135" dirty="0"/>
              <a:t>ESTRUCTURA PROYECTO</a:t>
            </a:r>
            <a:endParaRPr lang="en-US" sz="4400" spc="235" dirty="0"/>
          </a:p>
        </p:txBody>
      </p:sp>
      <p:sp>
        <p:nvSpPr>
          <p:cNvPr id="8" name="object 8"/>
          <p:cNvSpPr txBox="1"/>
          <p:nvPr/>
        </p:nvSpPr>
        <p:spPr>
          <a:xfrm>
            <a:off x="537368" y="2329604"/>
            <a:ext cx="11109732" cy="597599"/>
          </a:xfrm>
          <a:prstGeom prst="rect">
            <a:avLst/>
          </a:prstGeom>
        </p:spPr>
        <p:txBody>
          <a:bodyPr vert="horz" wrap="square" lIns="0" tIns="12700" rIns="0" bIns="0" rtlCol="0" anchor="ctr">
            <a:spAutoFit/>
          </a:bodyPr>
          <a:lstStyle/>
          <a:p>
            <a:pPr marL="469900" lvl="1">
              <a:spcBef>
                <a:spcPts val="100"/>
              </a:spcBef>
              <a:tabLst>
                <a:tab pos="297815" algn="l"/>
                <a:tab pos="298450" algn="l"/>
              </a:tabLst>
            </a:pPr>
            <a:br>
              <a:rPr lang="en-US" dirty="0"/>
            </a:br>
            <a:endParaRPr lang="en-US" sz="2000" dirty="0">
              <a:latin typeface="Calibri"/>
              <a:ea typeface="Calibri"/>
              <a:cs typeface="Calibri"/>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p:cNvPicPr>
            <a:picLocks noChangeAspect="1"/>
          </p:cNvPicPr>
          <p:nvPr/>
        </p:nvPicPr>
        <p:blipFill>
          <a:blip r:embed="rId4"/>
          <a:stretch>
            <a:fillRect/>
          </a:stretch>
        </p:blipFill>
        <p:spPr>
          <a:xfrm>
            <a:off x="534922" y="1592319"/>
            <a:ext cx="4174238" cy="4600576"/>
          </a:xfrm>
          <a:prstGeom prst="rect">
            <a:avLst/>
          </a:prstGeom>
        </p:spPr>
      </p:pic>
      <p:sp>
        <p:nvSpPr>
          <p:cNvPr id="5" name="Rectángulo 4"/>
          <p:cNvSpPr/>
          <p:nvPr/>
        </p:nvSpPr>
        <p:spPr>
          <a:xfrm>
            <a:off x="5130130" y="1592319"/>
            <a:ext cx="6096000" cy="2585323"/>
          </a:xfrm>
          <a:prstGeom prst="rect">
            <a:avLst/>
          </a:prstGeom>
        </p:spPr>
        <p:txBody>
          <a:bodyPr>
            <a:spAutoFit/>
          </a:bodyPr>
          <a:lstStyle/>
          <a:p>
            <a:r>
              <a:rPr lang="es-ES" dirty="0"/>
              <a:t>El proyecto consta de un conjunto de archivos HTML, JavaScript y CSS que trabajan en conjunto para proporcionar una interfaz de usuario interactiva para la gestión de inventario. El archivo HTML principal actúa como la base de la aplicación, definiendo la estructura de la página y enlazando los archivos CSS y JavaScript necesarios, incluidas las bibliotecas externas como </a:t>
            </a:r>
            <a:r>
              <a:rPr lang="es-ES" dirty="0" err="1"/>
              <a:t>Bootstrap</a:t>
            </a:r>
            <a:r>
              <a:rPr lang="es-ES" dirty="0"/>
              <a:t> y Font </a:t>
            </a:r>
            <a:r>
              <a:rPr lang="es-ES" dirty="0" err="1"/>
              <a:t>Awesome</a:t>
            </a:r>
            <a:r>
              <a:rPr lang="es-ES" dirty="0"/>
              <a:t>. Los archivos JavaScript contienen clases y funciones que manejan la lógica de la aplicación, como la obtención y manipulación de datos del inventario</a:t>
            </a:r>
          </a:p>
        </p:txBody>
      </p:sp>
    </p:spTree>
    <p:extLst>
      <p:ext uri="{BB962C8B-B14F-4D97-AF65-F5344CB8AC3E}">
        <p14:creationId xmlns:p14="http://schemas.microsoft.com/office/powerpoint/2010/main" val="382094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97180" y="451514"/>
            <a:ext cx="9460355" cy="689291"/>
          </a:xfrm>
          <a:prstGeom prst="rect">
            <a:avLst/>
          </a:prstGeom>
        </p:spPr>
        <p:txBody>
          <a:bodyPr vert="horz" wrap="square" lIns="0" tIns="12065" rIns="0" bIns="0" rtlCol="0" anchor="t">
            <a:spAutoFit/>
          </a:bodyPr>
          <a:lstStyle/>
          <a:p>
            <a:pPr marL="12700">
              <a:spcBef>
                <a:spcPts val="95"/>
              </a:spcBef>
            </a:pPr>
            <a:r>
              <a:rPr lang="es-CO" sz="4400" spc="305" dirty="0"/>
              <a:t>ESTRUCTURA INVENTARIO.HTML</a:t>
            </a:r>
            <a:endParaRPr lang="en-US" sz="4400" spc="235" dirty="0"/>
          </a:p>
        </p:txBody>
      </p:sp>
      <p:sp>
        <p:nvSpPr>
          <p:cNvPr id="8" name="object 8"/>
          <p:cNvSpPr txBox="1"/>
          <p:nvPr/>
        </p:nvSpPr>
        <p:spPr>
          <a:xfrm>
            <a:off x="537368" y="2329604"/>
            <a:ext cx="11109732" cy="597599"/>
          </a:xfrm>
          <a:prstGeom prst="rect">
            <a:avLst/>
          </a:prstGeom>
        </p:spPr>
        <p:txBody>
          <a:bodyPr vert="horz" wrap="square" lIns="0" tIns="12700" rIns="0" bIns="0" rtlCol="0" anchor="ctr">
            <a:spAutoFit/>
          </a:bodyPr>
          <a:lstStyle/>
          <a:p>
            <a:pPr marL="469900" lvl="1">
              <a:spcBef>
                <a:spcPts val="100"/>
              </a:spcBef>
              <a:tabLst>
                <a:tab pos="297815" algn="l"/>
                <a:tab pos="298450" algn="l"/>
              </a:tabLst>
            </a:pPr>
            <a:br>
              <a:rPr lang="en-US" dirty="0"/>
            </a:br>
            <a:endParaRPr lang="en-US" sz="2000" dirty="0">
              <a:latin typeface="Calibri"/>
              <a:ea typeface="Calibri"/>
              <a:cs typeface="Calibri"/>
            </a:endParaRPr>
          </a:p>
        </p:txBody>
      </p:sp>
      <p:pic>
        <p:nvPicPr>
          <p:cNvPr id="6" name="Imagen 5"/>
          <p:cNvPicPr>
            <a:picLocks noChangeAspect="1"/>
          </p:cNvPicPr>
          <p:nvPr/>
        </p:nvPicPr>
        <p:blipFill>
          <a:blip r:embed="rId3"/>
          <a:stretch>
            <a:fillRect/>
          </a:stretch>
        </p:blipFill>
        <p:spPr>
          <a:xfrm>
            <a:off x="297180" y="1592319"/>
            <a:ext cx="5191018" cy="5059941"/>
          </a:xfrm>
          <a:prstGeom prst="rect">
            <a:avLst/>
          </a:prstGeom>
        </p:spPr>
      </p:pic>
      <p:sp>
        <p:nvSpPr>
          <p:cNvPr id="7" name="Rectángulo 6"/>
          <p:cNvSpPr/>
          <p:nvPr/>
        </p:nvSpPr>
        <p:spPr>
          <a:xfrm>
            <a:off x="5728386" y="1592319"/>
            <a:ext cx="6158902" cy="4185761"/>
          </a:xfrm>
          <a:prstGeom prst="rect">
            <a:avLst/>
          </a:prstGeom>
        </p:spPr>
        <p:txBody>
          <a:bodyPr wrap="square">
            <a:spAutoFit/>
          </a:bodyPr>
          <a:lstStyle/>
          <a:p>
            <a:r>
              <a:rPr lang="es-ES" sz="1400" dirty="0"/>
              <a:t>Este fragmento de código HTML define una lista desplegable de enlaces en un menú de navegación lateral. Aquí hay una explicación de las partes más importantes:</a:t>
            </a:r>
          </a:p>
          <a:p>
            <a:endParaRPr lang="es-ES" sz="1400" dirty="0"/>
          </a:p>
          <a:p>
            <a:r>
              <a:rPr lang="es-ES" sz="1400" dirty="0"/>
              <a:t>Contenedor de </a:t>
            </a:r>
            <a:r>
              <a:rPr lang="es-ES" sz="1400" dirty="0" err="1"/>
              <a:t>Preload</a:t>
            </a:r>
            <a:r>
              <a:rPr lang="es-ES" sz="1400" dirty="0"/>
              <a:t>: Este contenedor se utiliza para mostrar una animación de carga mientras se carga la página. Contiene un icono de carga (</a:t>
            </a:r>
            <a:r>
              <a:rPr lang="es-ES" sz="1400" dirty="0" err="1"/>
              <a:t>spinner-grow</a:t>
            </a:r>
            <a:r>
              <a:rPr lang="es-ES" sz="1400" dirty="0"/>
              <a:t>) y un mensaje de texto indicando "Cargando...".</a:t>
            </a:r>
          </a:p>
          <a:p>
            <a:endParaRPr lang="es-ES" sz="1400" dirty="0"/>
          </a:p>
          <a:p>
            <a:r>
              <a:rPr lang="es-ES" sz="1400" dirty="0"/>
              <a:t>Menú de Navegación Lateral: Este es el menú de navegación principal de la página. Contiene una lista desordenada (&lt;</a:t>
            </a:r>
            <a:r>
              <a:rPr lang="es-ES" sz="1400" dirty="0" err="1"/>
              <a:t>ul</a:t>
            </a:r>
            <a:r>
              <a:rPr lang="es-ES" sz="1400" dirty="0"/>
              <a:t>&gt;) con varios elementos de lista (&lt;li&gt;), cada uno representando un enlace a una sección diferente de la aplicación.</a:t>
            </a:r>
          </a:p>
          <a:p>
            <a:endParaRPr lang="es-ES" sz="1400" dirty="0"/>
          </a:p>
          <a:p>
            <a:r>
              <a:rPr lang="es-ES" sz="1400" dirty="0"/>
              <a:t>Inicio: Enlace que lleva a la página de inicio (admin.html).</a:t>
            </a:r>
          </a:p>
          <a:p>
            <a:r>
              <a:rPr lang="es-ES" sz="1400" dirty="0"/>
              <a:t>Administrador: Enlace que lleva a la página del administrador (administrador.html).</a:t>
            </a:r>
          </a:p>
          <a:p>
            <a:r>
              <a:rPr lang="es-ES" sz="1400" dirty="0"/>
              <a:t>Crear Usuario: Enlace que lleva a la página para crear un nuevo usuario (crear_usuario.html).</a:t>
            </a:r>
          </a:p>
          <a:p>
            <a:r>
              <a:rPr lang="es-ES" sz="1400" dirty="0"/>
              <a:t>Iconos: Cada enlace está precedido por un icono de </a:t>
            </a:r>
            <a:r>
              <a:rPr lang="es-ES" sz="1400" dirty="0" err="1"/>
              <a:t>FontAwesome</a:t>
            </a:r>
            <a:r>
              <a:rPr lang="es-ES" sz="1400" dirty="0"/>
              <a:t> que proporciona una representación visual del tipo de contenido al que lleva el enlace.</a:t>
            </a:r>
          </a:p>
        </p:txBody>
      </p:sp>
    </p:spTree>
    <p:extLst>
      <p:ext uri="{BB962C8B-B14F-4D97-AF65-F5344CB8AC3E}">
        <p14:creationId xmlns:p14="http://schemas.microsoft.com/office/powerpoint/2010/main" val="3137148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356" y="403365"/>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3" y="451514"/>
            <a:ext cx="9216847"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CODIGO FIREBASE INVENTARIO.JS </a:t>
            </a:r>
          </a:p>
        </p:txBody>
      </p:sp>
      <p:pic>
        <p:nvPicPr>
          <p:cNvPr id="3" name="Imagen 2" descr="Texto&#10;&#10;Descripción generada automáticamente">
            <a:extLst>
              <a:ext uri="{FF2B5EF4-FFF2-40B4-BE49-F238E27FC236}">
                <a16:creationId xmlns:a16="http://schemas.microsoft.com/office/drawing/2014/main" id="{884CDF2E-8346-2C58-20F3-0ADD17D232C0}"/>
              </a:ext>
            </a:extLst>
          </p:cNvPr>
          <p:cNvPicPr>
            <a:picLocks noChangeAspect="1"/>
          </p:cNvPicPr>
          <p:nvPr/>
        </p:nvPicPr>
        <p:blipFill>
          <a:blip r:embed="rId4"/>
          <a:stretch>
            <a:fillRect/>
          </a:stretch>
        </p:blipFill>
        <p:spPr>
          <a:xfrm>
            <a:off x="450640" y="1718813"/>
            <a:ext cx="10931285" cy="4800600"/>
          </a:xfrm>
          <a:prstGeom prst="rect">
            <a:avLst/>
          </a:prstGeom>
        </p:spPr>
      </p:pic>
    </p:spTree>
    <p:extLst>
      <p:ext uri="{BB962C8B-B14F-4D97-AF65-F5344CB8AC3E}">
        <p14:creationId xmlns:p14="http://schemas.microsoft.com/office/powerpoint/2010/main" val="265309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1999" cy="6857997"/>
            <a:chOff x="0" y="0"/>
            <a:chExt cx="12191999" cy="6857997"/>
          </a:xfrm>
        </p:grpSpPr>
        <p:sp>
          <p:nvSpPr>
            <p:cNvPr id="3" name="object 3"/>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48662" y="317754"/>
              <a:ext cx="174851" cy="1704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027664" y="516165"/>
              <a:ext cx="813435" cy="587375"/>
            </a:xfrm>
            <a:custGeom>
              <a:avLst/>
              <a:gdLst/>
              <a:ahLst/>
              <a:cxnLst/>
              <a:rect l="l" t="t" r="r" b="b"/>
              <a:pathLst>
                <a:path w="813434" h="587375">
                  <a:moveTo>
                    <a:pt x="201993" y="77711"/>
                  </a:moveTo>
                  <a:lnTo>
                    <a:pt x="169100" y="51803"/>
                  </a:lnTo>
                  <a:lnTo>
                    <a:pt x="163537" y="50241"/>
                  </a:lnTo>
                  <a:lnTo>
                    <a:pt x="156248" y="48628"/>
                  </a:lnTo>
                  <a:lnTo>
                    <a:pt x="147307" y="46926"/>
                  </a:lnTo>
                  <a:lnTo>
                    <a:pt x="136753" y="45072"/>
                  </a:lnTo>
                  <a:lnTo>
                    <a:pt x="134658" y="45072"/>
                  </a:lnTo>
                  <a:lnTo>
                    <a:pt x="131521" y="44551"/>
                  </a:lnTo>
                  <a:lnTo>
                    <a:pt x="127342" y="43522"/>
                  </a:lnTo>
                  <a:lnTo>
                    <a:pt x="113347" y="40995"/>
                  </a:lnTo>
                  <a:lnTo>
                    <a:pt x="103403" y="38138"/>
                  </a:lnTo>
                  <a:lnTo>
                    <a:pt x="97472" y="34988"/>
                  </a:lnTo>
                  <a:lnTo>
                    <a:pt x="95516" y="31597"/>
                  </a:lnTo>
                  <a:lnTo>
                    <a:pt x="95516" y="28486"/>
                  </a:lnTo>
                  <a:lnTo>
                    <a:pt x="97599" y="26416"/>
                  </a:lnTo>
                  <a:lnTo>
                    <a:pt x="101257" y="24866"/>
                  </a:lnTo>
                  <a:lnTo>
                    <a:pt x="105422" y="23825"/>
                  </a:lnTo>
                  <a:lnTo>
                    <a:pt x="111163" y="22796"/>
                  </a:lnTo>
                  <a:lnTo>
                    <a:pt x="127863" y="22796"/>
                  </a:lnTo>
                  <a:lnTo>
                    <a:pt x="135178" y="23825"/>
                  </a:lnTo>
                  <a:lnTo>
                    <a:pt x="139877" y="25895"/>
                  </a:lnTo>
                  <a:lnTo>
                    <a:pt x="145097" y="27965"/>
                  </a:lnTo>
                  <a:lnTo>
                    <a:pt x="147701" y="31089"/>
                  </a:lnTo>
                  <a:lnTo>
                    <a:pt x="147701" y="35750"/>
                  </a:lnTo>
                  <a:lnTo>
                    <a:pt x="196253" y="35750"/>
                  </a:lnTo>
                  <a:lnTo>
                    <a:pt x="196253" y="34188"/>
                  </a:lnTo>
                  <a:lnTo>
                    <a:pt x="195072" y="26136"/>
                  </a:lnTo>
                  <a:lnTo>
                    <a:pt x="193395" y="22796"/>
                  </a:lnTo>
                  <a:lnTo>
                    <a:pt x="191554" y="19100"/>
                  </a:lnTo>
                  <a:lnTo>
                    <a:pt x="153898" y="2006"/>
                  </a:lnTo>
                  <a:lnTo>
                    <a:pt x="120561" y="0"/>
                  </a:lnTo>
                  <a:lnTo>
                    <a:pt x="102158" y="571"/>
                  </a:lnTo>
                  <a:lnTo>
                    <a:pt x="61061" y="8801"/>
                  </a:lnTo>
                  <a:lnTo>
                    <a:pt x="40703" y="39890"/>
                  </a:lnTo>
                  <a:lnTo>
                    <a:pt x="41744" y="44030"/>
                  </a:lnTo>
                  <a:lnTo>
                    <a:pt x="73647" y="65659"/>
                  </a:lnTo>
                  <a:lnTo>
                    <a:pt x="110121" y="73050"/>
                  </a:lnTo>
                  <a:lnTo>
                    <a:pt x="112217" y="73558"/>
                  </a:lnTo>
                  <a:lnTo>
                    <a:pt x="113779" y="73558"/>
                  </a:lnTo>
                  <a:lnTo>
                    <a:pt x="114820" y="74079"/>
                  </a:lnTo>
                  <a:lnTo>
                    <a:pt x="117957" y="74079"/>
                  </a:lnTo>
                  <a:lnTo>
                    <a:pt x="120040" y="74599"/>
                  </a:lnTo>
                  <a:lnTo>
                    <a:pt x="132067" y="77038"/>
                  </a:lnTo>
                  <a:lnTo>
                    <a:pt x="140728" y="79781"/>
                  </a:lnTo>
                  <a:lnTo>
                    <a:pt x="145948" y="82905"/>
                  </a:lnTo>
                  <a:lnTo>
                    <a:pt x="147701" y="86512"/>
                  </a:lnTo>
                  <a:lnTo>
                    <a:pt x="147701" y="89623"/>
                  </a:lnTo>
                  <a:lnTo>
                    <a:pt x="145097" y="91694"/>
                  </a:lnTo>
                  <a:lnTo>
                    <a:pt x="140398" y="93764"/>
                  </a:lnTo>
                  <a:lnTo>
                    <a:pt x="135699" y="95326"/>
                  </a:lnTo>
                  <a:lnTo>
                    <a:pt x="129438" y="96354"/>
                  </a:lnTo>
                  <a:lnTo>
                    <a:pt x="110642" y="96354"/>
                  </a:lnTo>
                  <a:lnTo>
                    <a:pt x="102298" y="95326"/>
                  </a:lnTo>
                  <a:lnTo>
                    <a:pt x="97078" y="93243"/>
                  </a:lnTo>
                  <a:lnTo>
                    <a:pt x="91859" y="90652"/>
                  </a:lnTo>
                  <a:lnTo>
                    <a:pt x="89255" y="87553"/>
                  </a:lnTo>
                  <a:lnTo>
                    <a:pt x="89255" y="82372"/>
                  </a:lnTo>
                  <a:lnTo>
                    <a:pt x="89776" y="81330"/>
                  </a:lnTo>
                  <a:lnTo>
                    <a:pt x="89776" y="79260"/>
                  </a:lnTo>
                  <a:lnTo>
                    <a:pt x="38620" y="79260"/>
                  </a:lnTo>
                  <a:lnTo>
                    <a:pt x="38620" y="81330"/>
                  </a:lnTo>
                  <a:lnTo>
                    <a:pt x="67652" y="114642"/>
                  </a:lnTo>
                  <a:lnTo>
                    <a:pt x="116382" y="119672"/>
                  </a:lnTo>
                  <a:lnTo>
                    <a:pt x="135877" y="119087"/>
                  </a:lnTo>
                  <a:lnTo>
                    <a:pt x="180060" y="110350"/>
                  </a:lnTo>
                  <a:lnTo>
                    <a:pt x="197827" y="96354"/>
                  </a:lnTo>
                  <a:lnTo>
                    <a:pt x="200621" y="91325"/>
                  </a:lnTo>
                  <a:lnTo>
                    <a:pt x="201993" y="82905"/>
                  </a:lnTo>
                  <a:lnTo>
                    <a:pt x="201993" y="77711"/>
                  </a:lnTo>
                  <a:close/>
                </a:path>
                <a:path w="813434" h="587375">
                  <a:moveTo>
                    <a:pt x="365353" y="92722"/>
                  </a:moveTo>
                  <a:lnTo>
                    <a:pt x="275577" y="92722"/>
                  </a:lnTo>
                  <a:lnTo>
                    <a:pt x="275577" y="69938"/>
                  </a:lnTo>
                  <a:lnTo>
                    <a:pt x="355447" y="69938"/>
                  </a:lnTo>
                  <a:lnTo>
                    <a:pt x="355447" y="45072"/>
                  </a:lnTo>
                  <a:lnTo>
                    <a:pt x="275577" y="45072"/>
                  </a:lnTo>
                  <a:lnTo>
                    <a:pt x="275577" y="26936"/>
                  </a:lnTo>
                  <a:lnTo>
                    <a:pt x="362229" y="26936"/>
                  </a:lnTo>
                  <a:lnTo>
                    <a:pt x="362229" y="1549"/>
                  </a:lnTo>
                  <a:lnTo>
                    <a:pt x="223393" y="1549"/>
                  </a:lnTo>
                  <a:lnTo>
                    <a:pt x="223393" y="117589"/>
                  </a:lnTo>
                  <a:lnTo>
                    <a:pt x="365353" y="117589"/>
                  </a:lnTo>
                  <a:lnTo>
                    <a:pt x="365353" y="92722"/>
                  </a:lnTo>
                  <a:close/>
                </a:path>
                <a:path w="813434" h="587375">
                  <a:moveTo>
                    <a:pt x="373189" y="147116"/>
                  </a:moveTo>
                  <a:lnTo>
                    <a:pt x="0" y="147116"/>
                  </a:lnTo>
                  <a:lnTo>
                    <a:pt x="0" y="208775"/>
                  </a:lnTo>
                  <a:lnTo>
                    <a:pt x="231736" y="208775"/>
                  </a:lnTo>
                  <a:lnTo>
                    <a:pt x="242138" y="211569"/>
                  </a:lnTo>
                  <a:lnTo>
                    <a:pt x="249161" y="218744"/>
                  </a:lnTo>
                  <a:lnTo>
                    <a:pt x="251777" y="228434"/>
                  </a:lnTo>
                  <a:lnTo>
                    <a:pt x="248970" y="238810"/>
                  </a:lnTo>
                  <a:lnTo>
                    <a:pt x="107518" y="483857"/>
                  </a:lnTo>
                  <a:lnTo>
                    <a:pt x="153974" y="527367"/>
                  </a:lnTo>
                  <a:lnTo>
                    <a:pt x="373189" y="147116"/>
                  </a:lnTo>
                  <a:close/>
                </a:path>
                <a:path w="813434" h="587375">
                  <a:moveTo>
                    <a:pt x="573620" y="1549"/>
                  </a:moveTo>
                  <a:lnTo>
                    <a:pt x="523506" y="1549"/>
                  </a:lnTo>
                  <a:lnTo>
                    <a:pt x="523506" y="79781"/>
                  </a:lnTo>
                  <a:lnTo>
                    <a:pt x="487578" y="39890"/>
                  </a:lnTo>
                  <a:lnTo>
                    <a:pt x="453047" y="1549"/>
                  </a:lnTo>
                  <a:lnTo>
                    <a:pt x="387273" y="1549"/>
                  </a:lnTo>
                  <a:lnTo>
                    <a:pt x="387273" y="117589"/>
                  </a:lnTo>
                  <a:lnTo>
                    <a:pt x="436867" y="117589"/>
                  </a:lnTo>
                  <a:lnTo>
                    <a:pt x="436867" y="39890"/>
                  </a:lnTo>
                  <a:lnTo>
                    <a:pt x="505231" y="117589"/>
                  </a:lnTo>
                  <a:lnTo>
                    <a:pt x="573620" y="117589"/>
                  </a:lnTo>
                  <a:lnTo>
                    <a:pt x="573620" y="79781"/>
                  </a:lnTo>
                  <a:lnTo>
                    <a:pt x="573620" y="1549"/>
                  </a:lnTo>
                  <a:close/>
                </a:path>
                <a:path w="813434" h="587375">
                  <a:moveTo>
                    <a:pt x="616927" y="557936"/>
                  </a:moveTo>
                  <a:lnTo>
                    <a:pt x="491020" y="350456"/>
                  </a:lnTo>
                  <a:lnTo>
                    <a:pt x="406590" y="211366"/>
                  </a:lnTo>
                  <a:lnTo>
                    <a:pt x="406069" y="211366"/>
                  </a:lnTo>
                  <a:lnTo>
                    <a:pt x="406069" y="211874"/>
                  </a:lnTo>
                  <a:lnTo>
                    <a:pt x="396392" y="228092"/>
                  </a:lnTo>
                  <a:lnTo>
                    <a:pt x="200418" y="559498"/>
                  </a:lnTo>
                  <a:lnTo>
                    <a:pt x="255231" y="586943"/>
                  </a:lnTo>
                  <a:lnTo>
                    <a:pt x="389890" y="360565"/>
                  </a:lnTo>
                  <a:lnTo>
                    <a:pt x="397637" y="352983"/>
                  </a:lnTo>
                  <a:lnTo>
                    <a:pt x="407631" y="350456"/>
                  </a:lnTo>
                  <a:lnTo>
                    <a:pt x="417639" y="352983"/>
                  </a:lnTo>
                  <a:lnTo>
                    <a:pt x="425386" y="360565"/>
                  </a:lnTo>
                  <a:lnTo>
                    <a:pt x="561086" y="586943"/>
                  </a:lnTo>
                  <a:lnTo>
                    <a:pt x="616927" y="557936"/>
                  </a:lnTo>
                  <a:close/>
                </a:path>
                <a:path w="813434" h="587375">
                  <a:moveTo>
                    <a:pt x="792276" y="117589"/>
                  </a:moveTo>
                  <a:lnTo>
                    <a:pt x="778484" y="96875"/>
                  </a:lnTo>
                  <a:lnTo>
                    <a:pt x="761593" y="71488"/>
                  </a:lnTo>
                  <a:lnTo>
                    <a:pt x="733653" y="29527"/>
                  </a:lnTo>
                  <a:lnTo>
                    <a:pt x="715035" y="1549"/>
                  </a:lnTo>
                  <a:lnTo>
                    <a:pt x="708291" y="1549"/>
                  </a:lnTo>
                  <a:lnTo>
                    <a:pt x="708291" y="71488"/>
                  </a:lnTo>
                  <a:lnTo>
                    <a:pt x="657123" y="71488"/>
                  </a:lnTo>
                  <a:lnTo>
                    <a:pt x="683742" y="29527"/>
                  </a:lnTo>
                  <a:lnTo>
                    <a:pt x="708291" y="71488"/>
                  </a:lnTo>
                  <a:lnTo>
                    <a:pt x="708291" y="1549"/>
                  </a:lnTo>
                  <a:lnTo>
                    <a:pt x="657644" y="1549"/>
                  </a:lnTo>
                  <a:lnTo>
                    <a:pt x="576745" y="117589"/>
                  </a:lnTo>
                  <a:lnTo>
                    <a:pt x="628942" y="117589"/>
                  </a:lnTo>
                  <a:lnTo>
                    <a:pt x="641464" y="96875"/>
                  </a:lnTo>
                  <a:lnTo>
                    <a:pt x="722350" y="96875"/>
                  </a:lnTo>
                  <a:lnTo>
                    <a:pt x="734390" y="117589"/>
                  </a:lnTo>
                  <a:lnTo>
                    <a:pt x="792276" y="117589"/>
                  </a:lnTo>
                  <a:close/>
                </a:path>
                <a:path w="813434" h="587375">
                  <a:moveTo>
                    <a:pt x="813219" y="147116"/>
                  </a:moveTo>
                  <a:lnTo>
                    <a:pt x="439470" y="147116"/>
                  </a:lnTo>
                  <a:lnTo>
                    <a:pt x="658685" y="527367"/>
                  </a:lnTo>
                  <a:lnTo>
                    <a:pt x="705154" y="483857"/>
                  </a:lnTo>
                  <a:lnTo>
                    <a:pt x="563689" y="238810"/>
                  </a:lnTo>
                  <a:lnTo>
                    <a:pt x="560882" y="228434"/>
                  </a:lnTo>
                  <a:lnTo>
                    <a:pt x="563499" y="218744"/>
                  </a:lnTo>
                  <a:lnTo>
                    <a:pt x="570522" y="211569"/>
                  </a:lnTo>
                  <a:lnTo>
                    <a:pt x="580923" y="208775"/>
                  </a:lnTo>
                  <a:lnTo>
                    <a:pt x="813219" y="208775"/>
                  </a:lnTo>
                  <a:lnTo>
                    <a:pt x="813219" y="147116"/>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2362200" y="1622380"/>
            <a:ext cx="7620000" cy="1120820"/>
          </a:xfrm>
          <a:prstGeom prst="rect">
            <a:avLst/>
          </a:prstGeom>
        </p:spPr>
        <p:txBody>
          <a:bodyPr vert="horz" wrap="square" lIns="0" tIns="12700" rIns="0" bIns="0" rtlCol="0">
            <a:spAutoFit/>
          </a:bodyPr>
          <a:lstStyle/>
          <a:p>
            <a:pPr marL="15240" marR="5080" indent="985519">
              <a:lnSpc>
                <a:spcPct val="100000"/>
              </a:lnSpc>
              <a:spcBef>
                <a:spcPts val="100"/>
              </a:spcBef>
            </a:pPr>
            <a:r>
              <a:rPr lang="es-MX" spc="365" dirty="0"/>
              <a:t>CHEF TABLE</a:t>
            </a:r>
            <a:endParaRPr spc="145" dirty="0"/>
          </a:p>
        </p:txBody>
      </p:sp>
      <p:sp>
        <p:nvSpPr>
          <p:cNvPr id="10" name="object 10"/>
          <p:cNvSpPr/>
          <p:nvPr/>
        </p:nvSpPr>
        <p:spPr>
          <a:xfrm>
            <a:off x="5228082" y="3321558"/>
            <a:ext cx="1736725" cy="0"/>
          </a:xfrm>
          <a:custGeom>
            <a:avLst/>
            <a:gdLst/>
            <a:ahLst/>
            <a:cxnLst/>
            <a:rect l="l" t="t" r="r" b="b"/>
            <a:pathLst>
              <a:path w="1736725">
                <a:moveTo>
                  <a:pt x="0" y="0"/>
                </a:moveTo>
                <a:lnTo>
                  <a:pt x="1736216" y="0"/>
                </a:lnTo>
              </a:path>
            </a:pathLst>
          </a:custGeom>
          <a:ln w="6350">
            <a:solidFill>
              <a:srgbClr val="FFFFFF"/>
            </a:solidFill>
          </a:ln>
        </p:spPr>
        <p:txBody>
          <a:bodyPr wrap="square" lIns="0" tIns="0" rIns="0" bIns="0" rtlCol="0"/>
          <a:lstStyle/>
          <a:p>
            <a:endParaRPr/>
          </a:p>
        </p:txBody>
      </p:sp>
      <p:sp>
        <p:nvSpPr>
          <p:cNvPr id="14" name="object 14"/>
          <p:cNvSpPr txBox="1"/>
          <p:nvPr/>
        </p:nvSpPr>
        <p:spPr>
          <a:xfrm>
            <a:off x="4114800" y="3318294"/>
            <a:ext cx="4114799" cy="2149306"/>
          </a:xfrm>
          <a:prstGeom prst="rect">
            <a:avLst/>
          </a:prstGeom>
        </p:spPr>
        <p:txBody>
          <a:bodyPr vert="horz" wrap="square" lIns="0" tIns="12700" rIns="0" bIns="0" rtlCol="0" anchor="t">
            <a:spAutoFit/>
          </a:bodyPr>
          <a:lstStyle/>
          <a:p>
            <a:pPr algn="l" rtl="0" fontAlgn="base"/>
            <a:endParaRPr lang="es-ES" sz="1600" b="1" i="0" dirty="0">
              <a:solidFill>
                <a:schemeClr val="bg1"/>
              </a:solidFill>
              <a:effectLst/>
              <a:latin typeface="Segoe UI" panose="020B0502040204020203" pitchFamily="34" charset="0"/>
            </a:endParaRPr>
          </a:p>
          <a:p>
            <a:pPr algn="l" rtl="0" fontAlgn="base"/>
            <a:r>
              <a:rPr lang="es-ES" sz="1800" b="1" i="0" dirty="0">
                <a:solidFill>
                  <a:schemeClr val="bg1"/>
                </a:solidFill>
                <a:effectLst/>
                <a:latin typeface="Arial"/>
                <a:cs typeface="Arial"/>
              </a:rPr>
              <a:t>Alexander Valbuena Daza </a:t>
            </a:r>
            <a:endParaRPr lang="es-ES" sz="1600" b="1" i="0" dirty="0">
              <a:solidFill>
                <a:schemeClr val="bg1"/>
              </a:solidFill>
              <a:effectLst/>
              <a:latin typeface="Arial"/>
              <a:cs typeface="Arial"/>
            </a:endParaRPr>
          </a:p>
          <a:p>
            <a:pPr algn="l" rtl="0" fontAlgn="base"/>
            <a:r>
              <a:rPr lang="es-ES" sz="1800" b="1" i="0" dirty="0">
                <a:solidFill>
                  <a:schemeClr val="bg1"/>
                </a:solidFill>
                <a:effectLst/>
                <a:latin typeface="Arial"/>
                <a:cs typeface="Arial"/>
              </a:rPr>
              <a:t>William Steven Rodríguez </a:t>
            </a:r>
            <a:endParaRPr lang="es-ES" b="1" i="0" dirty="0">
              <a:solidFill>
                <a:schemeClr val="bg1"/>
              </a:solidFill>
              <a:effectLst/>
              <a:latin typeface="Arial"/>
              <a:cs typeface="Arial"/>
            </a:endParaRPr>
          </a:p>
          <a:p>
            <a:pPr fontAlgn="base"/>
            <a:r>
              <a:rPr lang="es-ES" b="1" dirty="0">
                <a:solidFill>
                  <a:schemeClr val="bg1"/>
                </a:solidFill>
                <a:latin typeface="Arial"/>
                <a:cs typeface="Arial"/>
              </a:rPr>
              <a:t>Ángel Eduardo Medina Rojas </a:t>
            </a:r>
            <a:endParaRPr lang="es-ES" sz="1600" b="1" i="0" dirty="0">
              <a:solidFill>
                <a:schemeClr val="bg1"/>
              </a:solidFill>
              <a:effectLst/>
              <a:latin typeface="Arial"/>
              <a:cs typeface="Arial"/>
            </a:endParaRPr>
          </a:p>
          <a:p>
            <a:r>
              <a:rPr lang="es-ES" b="1" dirty="0">
                <a:solidFill>
                  <a:schemeClr val="bg1"/>
                </a:solidFill>
                <a:latin typeface="Arial"/>
                <a:cs typeface="Arial"/>
              </a:rPr>
              <a:t>Eduardo José Gil</a:t>
            </a:r>
            <a:endParaRPr lang="es-ES" b="1" i="0" dirty="0">
              <a:solidFill>
                <a:schemeClr val="bg1"/>
              </a:solidFill>
              <a:effectLst/>
              <a:latin typeface="Arial"/>
              <a:cs typeface="Arial"/>
            </a:endParaRPr>
          </a:p>
          <a:p>
            <a:r>
              <a:rPr lang="es-ES" b="1" dirty="0">
                <a:solidFill>
                  <a:schemeClr val="bg1"/>
                </a:solidFill>
                <a:latin typeface="Arial"/>
                <a:cs typeface="Arial"/>
              </a:rPr>
              <a:t>Julian Alcidez Montenegro</a:t>
            </a:r>
          </a:p>
          <a:p>
            <a:pPr fontAlgn="base"/>
            <a:endParaRPr lang="es-ES" sz="1600" b="1" dirty="0">
              <a:solidFill>
                <a:srgbClr val="000000"/>
              </a:solidFill>
              <a:latin typeface="Segoe UI" panose="020B0502040204020203" pitchFamily="34" charset="0"/>
              <a:cs typeface="Segoe UI" panose="020B0502040204020203" pitchFamily="34" charset="0"/>
            </a:endParaRPr>
          </a:p>
          <a:p>
            <a:pPr marL="12700" marR="5080" algn="just">
              <a:spcBef>
                <a:spcPts val="100"/>
              </a:spcBef>
            </a:pPr>
            <a:endParaRPr lang="es-ES" sz="1600" dirty="0">
              <a:solidFill>
                <a:srgbClr val="000000"/>
              </a:solidFill>
              <a:latin typeface="Trebuchet MS"/>
              <a:cs typeface="Arial"/>
            </a:endParaRPr>
          </a:p>
        </p:txBody>
      </p:sp>
      <p:sp>
        <p:nvSpPr>
          <p:cNvPr id="24" name="object 24"/>
          <p:cNvSpPr txBox="1"/>
          <p:nvPr/>
        </p:nvSpPr>
        <p:spPr>
          <a:xfrm>
            <a:off x="1496822" y="5168482"/>
            <a:ext cx="9203055" cy="751488"/>
          </a:xfrm>
          <a:prstGeom prst="rect">
            <a:avLst/>
          </a:prstGeom>
        </p:spPr>
        <p:txBody>
          <a:bodyPr vert="horz" wrap="square" lIns="0" tIns="12700" rIns="0" bIns="0" rtlCol="0" anchor="t">
            <a:spAutoFit/>
          </a:bodyPr>
          <a:lstStyle/>
          <a:p>
            <a:pPr algn="ctr">
              <a:lnSpc>
                <a:spcPct val="100000"/>
              </a:lnSpc>
              <a:spcBef>
                <a:spcPts val="100"/>
              </a:spcBef>
            </a:pPr>
            <a:r>
              <a:rPr sz="1600" spc="15" dirty="0">
                <a:solidFill>
                  <a:srgbClr val="FFFFFF"/>
                </a:solidFill>
                <a:latin typeface="Trebuchet MS"/>
                <a:cs typeface="Trebuchet MS"/>
              </a:rPr>
              <a:t>Servicio </a:t>
            </a:r>
            <a:r>
              <a:rPr sz="1600" spc="20" dirty="0">
                <a:solidFill>
                  <a:srgbClr val="FFFFFF"/>
                </a:solidFill>
                <a:latin typeface="Trebuchet MS"/>
                <a:cs typeface="Trebuchet MS"/>
              </a:rPr>
              <a:t>Nacional </a:t>
            </a:r>
            <a:r>
              <a:rPr sz="1600" spc="40" dirty="0">
                <a:solidFill>
                  <a:srgbClr val="FFFFFF"/>
                </a:solidFill>
                <a:latin typeface="Trebuchet MS"/>
                <a:cs typeface="Trebuchet MS"/>
              </a:rPr>
              <a:t>de </a:t>
            </a:r>
            <a:r>
              <a:rPr sz="1600" spc="-10" dirty="0">
                <a:solidFill>
                  <a:srgbClr val="FFFFFF"/>
                </a:solidFill>
                <a:latin typeface="Trebuchet MS"/>
                <a:cs typeface="Trebuchet MS"/>
              </a:rPr>
              <a:t>Aprendizaje </a:t>
            </a:r>
            <a:r>
              <a:rPr sz="1600" spc="105" dirty="0">
                <a:solidFill>
                  <a:srgbClr val="FFFFFF"/>
                </a:solidFill>
                <a:latin typeface="Trebuchet MS"/>
                <a:cs typeface="Trebuchet MS"/>
              </a:rPr>
              <a:t>–SENA,</a:t>
            </a:r>
            <a:r>
              <a:rPr sz="1600" spc="-300" dirty="0">
                <a:solidFill>
                  <a:srgbClr val="FFFFFF"/>
                </a:solidFill>
                <a:latin typeface="Trebuchet MS"/>
                <a:cs typeface="Trebuchet MS"/>
              </a:rPr>
              <a:t> </a:t>
            </a:r>
            <a:r>
              <a:rPr sz="1600" spc="25" dirty="0">
                <a:solidFill>
                  <a:srgbClr val="FFFFFF"/>
                </a:solidFill>
                <a:latin typeface="Trebuchet MS"/>
                <a:cs typeface="Trebuchet MS"/>
              </a:rPr>
              <a:t>Centro </a:t>
            </a:r>
            <a:r>
              <a:rPr sz="1600" spc="40" dirty="0">
                <a:solidFill>
                  <a:srgbClr val="FFFFFF"/>
                </a:solidFill>
                <a:latin typeface="Trebuchet MS"/>
                <a:cs typeface="Trebuchet MS"/>
              </a:rPr>
              <a:t>de </a:t>
            </a:r>
            <a:r>
              <a:rPr sz="1600" spc="5" dirty="0">
                <a:solidFill>
                  <a:srgbClr val="FFFFFF"/>
                </a:solidFill>
                <a:latin typeface="Trebuchet MS"/>
                <a:cs typeface="Trebuchet MS"/>
              </a:rPr>
              <a:t>Electricidad </a:t>
            </a:r>
            <a:r>
              <a:rPr sz="1600" spc="15" dirty="0">
                <a:solidFill>
                  <a:srgbClr val="FFFFFF"/>
                </a:solidFill>
                <a:latin typeface="Trebuchet MS"/>
                <a:cs typeface="Trebuchet MS"/>
              </a:rPr>
              <a:t>Electrónica </a:t>
            </a:r>
            <a:r>
              <a:rPr sz="1600" spc="10" dirty="0">
                <a:solidFill>
                  <a:srgbClr val="FFFFFF"/>
                </a:solidFill>
                <a:latin typeface="Trebuchet MS"/>
                <a:cs typeface="Trebuchet MS"/>
              </a:rPr>
              <a:t>y </a:t>
            </a:r>
            <a:r>
              <a:rPr sz="1600" spc="30" dirty="0">
                <a:solidFill>
                  <a:srgbClr val="FFFFFF"/>
                </a:solidFill>
                <a:latin typeface="Trebuchet MS"/>
                <a:cs typeface="Trebuchet MS"/>
              </a:rPr>
              <a:t>Telecomunicaciones</a:t>
            </a:r>
            <a:endParaRPr sz="1600" dirty="0">
              <a:latin typeface="Trebuchet MS"/>
              <a:cs typeface="Trebuchet MS"/>
            </a:endParaRPr>
          </a:p>
          <a:p>
            <a:pPr algn="ctr"/>
            <a:r>
              <a:rPr lang="en-US" sz="1600" spc="20" dirty="0">
                <a:solidFill>
                  <a:srgbClr val="FFFFFF"/>
                </a:solidFill>
                <a:latin typeface="Trebuchet MS"/>
                <a:cs typeface="Trebuchet MS"/>
              </a:rPr>
              <a:t>Técnologo en Analisis y Desarrollo</a:t>
            </a:r>
            <a:r>
              <a:rPr sz="1600" spc="-25" dirty="0">
                <a:solidFill>
                  <a:srgbClr val="FFFFFF"/>
                </a:solidFill>
                <a:latin typeface="Trebuchet MS"/>
                <a:cs typeface="Trebuchet MS"/>
              </a:rPr>
              <a:t> </a:t>
            </a:r>
            <a:r>
              <a:rPr sz="1600" spc="40" dirty="0">
                <a:solidFill>
                  <a:srgbClr val="FFFFFF"/>
                </a:solidFill>
                <a:latin typeface="Trebuchet MS"/>
                <a:cs typeface="Trebuchet MS"/>
              </a:rPr>
              <a:t>de</a:t>
            </a:r>
            <a:r>
              <a:rPr sz="1600" spc="-25" dirty="0">
                <a:solidFill>
                  <a:srgbClr val="FFFFFF"/>
                </a:solidFill>
                <a:latin typeface="Trebuchet MS"/>
                <a:cs typeface="Trebuchet MS"/>
              </a:rPr>
              <a:t> </a:t>
            </a:r>
            <a:r>
              <a:rPr sz="1600" spc="35" dirty="0">
                <a:solidFill>
                  <a:srgbClr val="FFFFFF"/>
                </a:solidFill>
                <a:latin typeface="Trebuchet MS"/>
                <a:cs typeface="Trebuchet MS"/>
              </a:rPr>
              <a:t>Software</a:t>
            </a:r>
            <a:r>
              <a:rPr sz="1600" spc="-25" dirty="0">
                <a:solidFill>
                  <a:srgbClr val="FFFFFF"/>
                </a:solidFill>
                <a:latin typeface="Trebuchet MS"/>
                <a:cs typeface="Trebuchet MS"/>
              </a:rPr>
              <a:t> </a:t>
            </a:r>
            <a:r>
              <a:rPr sz="1600" spc="160" dirty="0">
                <a:solidFill>
                  <a:srgbClr val="FFFFFF"/>
                </a:solidFill>
                <a:latin typeface="Trebuchet MS"/>
                <a:cs typeface="Trebuchet MS"/>
              </a:rPr>
              <a:t>-</a:t>
            </a:r>
            <a:r>
              <a:rPr lang="en-US" sz="1600" spc="-10" dirty="0">
                <a:solidFill>
                  <a:srgbClr val="FFFFFF"/>
                </a:solidFill>
                <a:latin typeface="Trebuchet MS"/>
                <a:cs typeface="Trebuchet MS"/>
              </a:rPr>
              <a:t> ADSO</a:t>
            </a:r>
            <a:r>
              <a:rPr lang="en-US" sz="1600" spc="100" dirty="0">
                <a:solidFill>
                  <a:srgbClr val="FFFFFF"/>
                </a:solidFill>
                <a:latin typeface="Trebuchet MS"/>
                <a:cs typeface="Trebuchet MS"/>
              </a:rPr>
              <a:t>  </a:t>
            </a:r>
            <a:r>
              <a:rPr sz="1600" spc="-10" dirty="0">
                <a:solidFill>
                  <a:srgbClr val="FFFFFF"/>
                </a:solidFill>
                <a:latin typeface="Trebuchet MS"/>
                <a:cs typeface="Trebuchet MS"/>
              </a:rPr>
              <a:t>Bogotá, </a:t>
            </a:r>
            <a:r>
              <a:rPr lang="en-US" sz="1600" spc="50" dirty="0">
                <a:solidFill>
                  <a:srgbClr val="FFFFFF"/>
                </a:solidFill>
                <a:latin typeface="Trebuchet MS"/>
                <a:cs typeface="Trebuchet MS"/>
              </a:rPr>
              <a:t> </a:t>
            </a:r>
            <a:r>
              <a:rPr sz="1600" spc="55" dirty="0">
                <a:solidFill>
                  <a:srgbClr val="FFFFFF"/>
                </a:solidFill>
                <a:latin typeface="Trebuchet MS"/>
                <a:cs typeface="Trebuchet MS"/>
              </a:rPr>
              <a:t>2023</a:t>
            </a:r>
          </a:p>
          <a:p>
            <a:pPr algn="ctr"/>
            <a:endParaRPr lang="en-US" sz="1600" spc="55" dirty="0">
              <a:solidFill>
                <a:srgbClr val="FFFFFF"/>
              </a:solidFill>
              <a:latin typeface="Trebuchet MS"/>
              <a:cs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356" y="403365"/>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3" y="451514"/>
            <a:ext cx="9216847"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CODIGO FIREBASE INVENTARIO.JS </a:t>
            </a:r>
          </a:p>
        </p:txBody>
      </p:sp>
      <p:pic>
        <p:nvPicPr>
          <p:cNvPr id="4" name="Imagen 3"/>
          <p:cNvPicPr>
            <a:picLocks noChangeAspect="1"/>
          </p:cNvPicPr>
          <p:nvPr/>
        </p:nvPicPr>
        <p:blipFill>
          <a:blip r:embed="rId4"/>
          <a:stretch>
            <a:fillRect/>
          </a:stretch>
        </p:blipFill>
        <p:spPr>
          <a:xfrm>
            <a:off x="204243" y="1530764"/>
            <a:ext cx="5917883" cy="4780882"/>
          </a:xfrm>
          <a:prstGeom prst="rect">
            <a:avLst/>
          </a:prstGeom>
        </p:spPr>
      </p:pic>
      <p:sp>
        <p:nvSpPr>
          <p:cNvPr id="5" name="CuadroTexto 4"/>
          <p:cNvSpPr txBox="1"/>
          <p:nvPr/>
        </p:nvSpPr>
        <p:spPr>
          <a:xfrm>
            <a:off x="6332220" y="1530764"/>
            <a:ext cx="5600700" cy="2031325"/>
          </a:xfrm>
          <a:prstGeom prst="rect">
            <a:avLst/>
          </a:prstGeom>
          <a:noFill/>
        </p:spPr>
        <p:txBody>
          <a:bodyPr wrap="square" rtlCol="0">
            <a:spAutoFit/>
          </a:bodyPr>
          <a:lstStyle/>
          <a:p>
            <a:r>
              <a:rPr lang="es-ES" dirty="0"/>
              <a:t>La clase </a:t>
            </a:r>
            <a:r>
              <a:rPr lang="es-ES" dirty="0" err="1"/>
              <a:t>FirebaseInventarioUser</a:t>
            </a:r>
            <a:r>
              <a:rPr lang="es-ES" dirty="0"/>
              <a:t> se utiliza para interactuar con una API REST que administra datos de inventario. - En su constructor, inicializa dos propiedades: </a:t>
            </a:r>
            <a:r>
              <a:rPr lang="es-ES" dirty="0" err="1"/>
              <a:t>objTbody</a:t>
            </a:r>
            <a:r>
              <a:rPr lang="es-ES" dirty="0"/>
              <a:t> que almacena una referencia al elemento del DOM identificado por un ID proporcionado, probablemente un elemento &lt;</a:t>
            </a:r>
            <a:r>
              <a:rPr lang="es-ES" dirty="0" err="1"/>
              <a:t>tbody</a:t>
            </a:r>
            <a:r>
              <a:rPr lang="es-ES" dirty="0"/>
              <a:t>&gt; de una tabla HTML; y URL, que guarda la URL base de la API</a:t>
            </a:r>
            <a:endParaRPr lang="en-US" dirty="0"/>
          </a:p>
        </p:txBody>
      </p:sp>
    </p:spTree>
    <p:extLst>
      <p:ext uri="{BB962C8B-B14F-4D97-AF65-F5344CB8AC3E}">
        <p14:creationId xmlns:p14="http://schemas.microsoft.com/office/powerpoint/2010/main" val="2185647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356" y="403365"/>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3" y="451514"/>
            <a:ext cx="9216847"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CODIGO FIREBASE INVENTARIO.JS </a:t>
            </a:r>
          </a:p>
        </p:txBody>
      </p:sp>
      <p:pic>
        <p:nvPicPr>
          <p:cNvPr id="3" name="Imagen 2"/>
          <p:cNvPicPr>
            <a:picLocks noChangeAspect="1"/>
          </p:cNvPicPr>
          <p:nvPr/>
        </p:nvPicPr>
        <p:blipFill>
          <a:blip r:embed="rId4"/>
          <a:stretch>
            <a:fillRect/>
          </a:stretch>
        </p:blipFill>
        <p:spPr>
          <a:xfrm>
            <a:off x="204243" y="1691640"/>
            <a:ext cx="6196557" cy="4692967"/>
          </a:xfrm>
          <a:prstGeom prst="rect">
            <a:avLst/>
          </a:prstGeom>
        </p:spPr>
      </p:pic>
      <p:sp>
        <p:nvSpPr>
          <p:cNvPr id="6" name="CuadroTexto 5"/>
          <p:cNvSpPr txBox="1"/>
          <p:nvPr/>
        </p:nvSpPr>
        <p:spPr>
          <a:xfrm>
            <a:off x="6652260" y="1691640"/>
            <a:ext cx="5234940" cy="1200329"/>
          </a:xfrm>
          <a:prstGeom prst="rect">
            <a:avLst/>
          </a:prstGeom>
          <a:noFill/>
        </p:spPr>
        <p:txBody>
          <a:bodyPr wrap="square" rtlCol="0">
            <a:spAutoFit/>
          </a:bodyPr>
          <a:lstStyle/>
          <a:p>
            <a:r>
              <a:rPr lang="es-ES"/>
              <a:t>En esta parte del código, la función setTableInventario(data) se encarga de generar la estructura HTML de una tabla que muestra los datos de inventario proporcionados en el parámetro data.</a:t>
            </a:r>
            <a:endParaRPr lang="en-US" dirty="0"/>
          </a:p>
        </p:txBody>
      </p:sp>
    </p:spTree>
    <p:extLst>
      <p:ext uri="{BB962C8B-B14F-4D97-AF65-F5344CB8AC3E}">
        <p14:creationId xmlns:p14="http://schemas.microsoft.com/office/powerpoint/2010/main" val="156241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356" y="403365"/>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3" y="451514"/>
            <a:ext cx="9216847"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CODIGO FIREBASE INVENTARIO.JS </a:t>
            </a:r>
          </a:p>
        </p:txBody>
      </p:sp>
      <p:sp>
        <p:nvSpPr>
          <p:cNvPr id="6" name="CuadroTexto 5"/>
          <p:cNvSpPr txBox="1"/>
          <p:nvPr/>
        </p:nvSpPr>
        <p:spPr>
          <a:xfrm>
            <a:off x="6652260" y="1691640"/>
            <a:ext cx="5234940" cy="369332"/>
          </a:xfrm>
          <a:prstGeom prst="rect">
            <a:avLst/>
          </a:prstGeom>
          <a:noFill/>
        </p:spPr>
        <p:txBody>
          <a:bodyPr wrap="square" rtlCol="0">
            <a:spAutoFit/>
          </a:bodyPr>
          <a:lstStyle/>
          <a:p>
            <a:r>
              <a:rPr lang="es-ES" dirty="0"/>
              <a:t>.</a:t>
            </a:r>
            <a:endParaRPr lang="en-US" dirty="0"/>
          </a:p>
        </p:txBody>
      </p:sp>
      <p:pic>
        <p:nvPicPr>
          <p:cNvPr id="4" name="Imagen 3"/>
          <p:cNvPicPr>
            <a:picLocks noChangeAspect="1"/>
          </p:cNvPicPr>
          <p:nvPr/>
        </p:nvPicPr>
        <p:blipFill>
          <a:blip r:embed="rId4"/>
          <a:stretch>
            <a:fillRect/>
          </a:stretch>
        </p:blipFill>
        <p:spPr>
          <a:xfrm>
            <a:off x="2011680" y="1530765"/>
            <a:ext cx="8443810" cy="4001356"/>
          </a:xfrm>
          <a:prstGeom prst="rect">
            <a:avLst/>
          </a:prstGeom>
        </p:spPr>
      </p:pic>
      <p:sp>
        <p:nvSpPr>
          <p:cNvPr id="5" name="CuadroTexto 4"/>
          <p:cNvSpPr txBox="1"/>
          <p:nvPr/>
        </p:nvSpPr>
        <p:spPr>
          <a:xfrm>
            <a:off x="3135629" y="5637451"/>
            <a:ext cx="5920740" cy="923330"/>
          </a:xfrm>
          <a:prstGeom prst="rect">
            <a:avLst/>
          </a:prstGeom>
          <a:noFill/>
        </p:spPr>
        <p:txBody>
          <a:bodyPr wrap="square" rtlCol="0">
            <a:spAutoFit/>
          </a:bodyPr>
          <a:lstStyle/>
          <a:p>
            <a:r>
              <a:rPr lang="es-ES" dirty="0"/>
              <a:t>Estas dos funciones </a:t>
            </a:r>
            <a:r>
              <a:rPr lang="es-ES" dirty="0" err="1"/>
              <a:t>setCreateInventario</a:t>
            </a:r>
            <a:r>
              <a:rPr lang="es-ES" dirty="0"/>
              <a:t>(data) y </a:t>
            </a:r>
            <a:r>
              <a:rPr lang="es-ES" dirty="0" err="1"/>
              <a:t>setUpdateInventario</a:t>
            </a:r>
            <a:r>
              <a:rPr lang="es-ES" dirty="0"/>
              <a:t>(id, data) se utilizan para crear y actualizar registros en la base de datos respectivamente.</a:t>
            </a:r>
            <a:endParaRPr lang="en-US" dirty="0"/>
          </a:p>
        </p:txBody>
      </p:sp>
    </p:spTree>
    <p:extLst>
      <p:ext uri="{BB962C8B-B14F-4D97-AF65-F5344CB8AC3E}">
        <p14:creationId xmlns:p14="http://schemas.microsoft.com/office/powerpoint/2010/main" val="574027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356" y="403365"/>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3" y="451514"/>
            <a:ext cx="9216847"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CODIGO FIREBASE INVENTARIO.JS </a:t>
            </a:r>
          </a:p>
        </p:txBody>
      </p:sp>
      <p:sp>
        <p:nvSpPr>
          <p:cNvPr id="6" name="CuadroTexto 5"/>
          <p:cNvSpPr txBox="1"/>
          <p:nvPr/>
        </p:nvSpPr>
        <p:spPr>
          <a:xfrm>
            <a:off x="6652260" y="1691640"/>
            <a:ext cx="5234940" cy="369332"/>
          </a:xfrm>
          <a:prstGeom prst="rect">
            <a:avLst/>
          </a:prstGeom>
          <a:noFill/>
        </p:spPr>
        <p:txBody>
          <a:bodyPr wrap="square" rtlCol="0">
            <a:spAutoFit/>
          </a:bodyPr>
          <a:lstStyle/>
          <a:p>
            <a:r>
              <a:rPr lang="es-ES" dirty="0"/>
              <a:t>.</a:t>
            </a:r>
            <a:endParaRPr lang="en-US" dirty="0"/>
          </a:p>
        </p:txBody>
      </p:sp>
      <p:sp>
        <p:nvSpPr>
          <p:cNvPr id="5" name="CuadroTexto 4"/>
          <p:cNvSpPr txBox="1"/>
          <p:nvPr/>
        </p:nvSpPr>
        <p:spPr>
          <a:xfrm>
            <a:off x="2114550" y="5571915"/>
            <a:ext cx="5920740" cy="646331"/>
          </a:xfrm>
          <a:prstGeom prst="rect">
            <a:avLst/>
          </a:prstGeom>
          <a:noFill/>
        </p:spPr>
        <p:txBody>
          <a:bodyPr wrap="square" rtlCol="0">
            <a:spAutoFit/>
          </a:bodyPr>
          <a:lstStyle/>
          <a:p>
            <a:r>
              <a:rPr lang="es-ES" dirty="0"/>
              <a:t>Esta función </a:t>
            </a:r>
            <a:r>
              <a:rPr lang="es-ES" dirty="0" err="1"/>
              <a:t>setDeleteInventario</a:t>
            </a:r>
            <a:r>
              <a:rPr lang="es-ES" dirty="0"/>
              <a:t>(id) se utiliza para eliminar un registro de inventario de la base de datos.</a:t>
            </a:r>
            <a:endParaRPr lang="en-US" dirty="0"/>
          </a:p>
        </p:txBody>
      </p:sp>
      <p:pic>
        <p:nvPicPr>
          <p:cNvPr id="3" name="Imagen 2"/>
          <p:cNvPicPr>
            <a:picLocks noChangeAspect="1"/>
          </p:cNvPicPr>
          <p:nvPr/>
        </p:nvPicPr>
        <p:blipFill>
          <a:blip r:embed="rId4"/>
          <a:stretch>
            <a:fillRect/>
          </a:stretch>
        </p:blipFill>
        <p:spPr>
          <a:xfrm>
            <a:off x="1783080" y="1691640"/>
            <a:ext cx="9464040" cy="3648075"/>
          </a:xfrm>
          <a:prstGeom prst="rect">
            <a:avLst/>
          </a:prstGeom>
        </p:spPr>
      </p:pic>
    </p:spTree>
    <p:extLst>
      <p:ext uri="{BB962C8B-B14F-4D97-AF65-F5344CB8AC3E}">
        <p14:creationId xmlns:p14="http://schemas.microsoft.com/office/powerpoint/2010/main" val="2956353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174" y="457201"/>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4" y="451514"/>
            <a:ext cx="8584226"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INTERFAZ CREATE USER.HTML </a:t>
            </a:r>
          </a:p>
        </p:txBody>
      </p:sp>
      <p:pic>
        <p:nvPicPr>
          <p:cNvPr id="5" name="Imagen 4">
            <a:extLst>
              <a:ext uri="{FF2B5EF4-FFF2-40B4-BE49-F238E27FC236}">
                <a16:creationId xmlns:a16="http://schemas.microsoft.com/office/drawing/2014/main" id="{08A4C196-8E4C-B2DC-088C-1A238262F394}"/>
              </a:ext>
            </a:extLst>
          </p:cNvPr>
          <p:cNvPicPr>
            <a:picLocks noChangeAspect="1"/>
          </p:cNvPicPr>
          <p:nvPr/>
        </p:nvPicPr>
        <p:blipFill>
          <a:blip r:embed="rId4"/>
          <a:stretch>
            <a:fillRect/>
          </a:stretch>
        </p:blipFill>
        <p:spPr>
          <a:xfrm>
            <a:off x="1322772" y="1910954"/>
            <a:ext cx="9750583" cy="4138662"/>
          </a:xfrm>
          <a:prstGeom prst="rect">
            <a:avLst/>
          </a:prstGeom>
        </p:spPr>
      </p:pic>
    </p:spTree>
    <p:extLst>
      <p:ext uri="{BB962C8B-B14F-4D97-AF65-F5344CB8AC3E}">
        <p14:creationId xmlns:p14="http://schemas.microsoft.com/office/powerpoint/2010/main" val="2797463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174" y="457201"/>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4" y="451514"/>
            <a:ext cx="8584226"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INTERFAZ CREATE LOGIN.HTML </a:t>
            </a:r>
          </a:p>
        </p:txBody>
      </p:sp>
      <p:pic>
        <p:nvPicPr>
          <p:cNvPr id="5" name="Imagen 4">
            <a:extLst>
              <a:ext uri="{FF2B5EF4-FFF2-40B4-BE49-F238E27FC236}">
                <a16:creationId xmlns:a16="http://schemas.microsoft.com/office/drawing/2014/main" id="{2E074D41-B353-9E22-9627-45590CF036E0}"/>
              </a:ext>
            </a:extLst>
          </p:cNvPr>
          <p:cNvPicPr>
            <a:picLocks noChangeAspect="1"/>
          </p:cNvPicPr>
          <p:nvPr/>
        </p:nvPicPr>
        <p:blipFill>
          <a:blip r:embed="rId4"/>
          <a:stretch>
            <a:fillRect/>
          </a:stretch>
        </p:blipFill>
        <p:spPr>
          <a:xfrm>
            <a:off x="905523" y="1530764"/>
            <a:ext cx="9715130" cy="4566384"/>
          </a:xfrm>
          <a:prstGeom prst="rect">
            <a:avLst/>
          </a:prstGeom>
        </p:spPr>
      </p:pic>
    </p:spTree>
    <p:extLst>
      <p:ext uri="{BB962C8B-B14F-4D97-AF65-F5344CB8AC3E}">
        <p14:creationId xmlns:p14="http://schemas.microsoft.com/office/powerpoint/2010/main" val="316271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174" y="457201"/>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4" y="451514"/>
            <a:ext cx="8584226"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INTERFAZ  RECUPERAR.HTML </a:t>
            </a:r>
          </a:p>
        </p:txBody>
      </p:sp>
      <p:pic>
        <p:nvPicPr>
          <p:cNvPr id="5" name="Imagen 4">
            <a:extLst>
              <a:ext uri="{FF2B5EF4-FFF2-40B4-BE49-F238E27FC236}">
                <a16:creationId xmlns:a16="http://schemas.microsoft.com/office/drawing/2014/main" id="{7370E7C0-7B5C-A74D-CBDF-2208C25DBBE5}"/>
              </a:ext>
            </a:extLst>
          </p:cNvPr>
          <p:cNvPicPr>
            <a:picLocks noChangeAspect="1"/>
          </p:cNvPicPr>
          <p:nvPr/>
        </p:nvPicPr>
        <p:blipFill>
          <a:blip r:embed="rId4"/>
          <a:stretch>
            <a:fillRect/>
          </a:stretch>
        </p:blipFill>
        <p:spPr>
          <a:xfrm>
            <a:off x="1796049" y="1840464"/>
            <a:ext cx="8105260" cy="4560335"/>
          </a:xfrm>
          <a:prstGeom prst="rect">
            <a:avLst/>
          </a:prstGeom>
        </p:spPr>
      </p:pic>
    </p:spTree>
    <p:extLst>
      <p:ext uri="{BB962C8B-B14F-4D97-AF65-F5344CB8AC3E}">
        <p14:creationId xmlns:p14="http://schemas.microsoft.com/office/powerpoint/2010/main" val="192464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174" y="457201"/>
            <a:ext cx="1223135" cy="577320"/>
          </a:xfrm>
          <a:prstGeom prst="rect">
            <a:avLst/>
          </a:prstGeom>
        </p:spPr>
      </p:pic>
      <p:sp>
        <p:nvSpPr>
          <p:cNvPr id="19" name="object 3">
            <a:extLst>
              <a:ext uri="{FF2B5EF4-FFF2-40B4-BE49-F238E27FC236}">
                <a16:creationId xmlns:a16="http://schemas.microsoft.com/office/drawing/2014/main" id="{07DF3C10-6639-4865-A766-90A6B0D083B9}"/>
              </a:ext>
            </a:extLst>
          </p:cNvPr>
          <p:cNvSpPr txBox="1">
            <a:spLocks/>
          </p:cNvSpPr>
          <p:nvPr/>
        </p:nvSpPr>
        <p:spPr>
          <a:xfrm>
            <a:off x="204244" y="451514"/>
            <a:ext cx="8584226" cy="627736"/>
          </a:xfrm>
          <a:prstGeom prst="rect">
            <a:avLst/>
          </a:prstGeom>
        </p:spPr>
        <p:txBody>
          <a:bodyPr vert="horz" wrap="square" lIns="0" tIns="12065" rIns="0" bIns="0" rtlCol="0" anchor="t">
            <a:spAutoFit/>
          </a:bodyPr>
          <a:lstStyle>
            <a:lvl1pPr>
              <a:defRPr sz="7200" b="0" i="0">
                <a:solidFill>
                  <a:schemeClr val="bg1"/>
                </a:solidFill>
                <a:latin typeface="Trebuchet MS"/>
                <a:ea typeface="+mj-ea"/>
                <a:cs typeface="Trebuchet MS"/>
              </a:defRPr>
            </a:lvl1pPr>
          </a:lstStyle>
          <a:p>
            <a:pPr marL="12700">
              <a:spcBef>
                <a:spcPts val="95"/>
              </a:spcBef>
            </a:pPr>
            <a:r>
              <a:rPr lang="en-US" sz="4000" kern="0" spc="235" dirty="0"/>
              <a:t>INTERFAZ  RECUPERAR.HTML </a:t>
            </a:r>
          </a:p>
        </p:txBody>
      </p:sp>
      <p:pic>
        <p:nvPicPr>
          <p:cNvPr id="4" name="Imagen 3">
            <a:extLst>
              <a:ext uri="{FF2B5EF4-FFF2-40B4-BE49-F238E27FC236}">
                <a16:creationId xmlns:a16="http://schemas.microsoft.com/office/drawing/2014/main" id="{F49573F4-9D4F-F654-F8B6-A004DF0C3DD1}"/>
              </a:ext>
            </a:extLst>
          </p:cNvPr>
          <p:cNvPicPr>
            <a:picLocks noChangeAspect="1"/>
          </p:cNvPicPr>
          <p:nvPr/>
        </p:nvPicPr>
        <p:blipFill>
          <a:blip r:embed="rId4"/>
          <a:stretch>
            <a:fillRect/>
          </a:stretch>
        </p:blipFill>
        <p:spPr>
          <a:xfrm>
            <a:off x="2192783" y="2066401"/>
            <a:ext cx="8188171" cy="3873551"/>
          </a:xfrm>
          <a:prstGeom prst="rect">
            <a:avLst/>
          </a:prstGeom>
        </p:spPr>
      </p:pic>
    </p:spTree>
    <p:extLst>
      <p:ext uri="{BB962C8B-B14F-4D97-AF65-F5344CB8AC3E}">
        <p14:creationId xmlns:p14="http://schemas.microsoft.com/office/powerpoint/2010/main" val="4167152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379628"/>
            <a:ext cx="6364641" cy="689291"/>
          </a:xfrm>
          <a:prstGeom prst="rect">
            <a:avLst/>
          </a:prstGeom>
        </p:spPr>
        <p:txBody>
          <a:bodyPr vert="horz" wrap="square" lIns="0" tIns="12065" rIns="0" bIns="0" rtlCol="0" anchor="t">
            <a:spAutoFit/>
          </a:bodyPr>
          <a:lstStyle/>
          <a:p>
            <a:pPr marL="12700">
              <a:spcBef>
                <a:spcPts val="95"/>
              </a:spcBef>
            </a:pPr>
            <a:r>
              <a:rPr lang="es-CO" sz="4400" spc="235" dirty="0"/>
              <a:t>CHARTS-API-GOOGLE</a:t>
            </a:r>
            <a:endParaRPr lang="en-US" sz="4400" spc="235" dirty="0"/>
          </a:p>
        </p:txBody>
      </p:sp>
      <p:sp>
        <p:nvSpPr>
          <p:cNvPr id="8" name="object 8"/>
          <p:cNvSpPr txBox="1"/>
          <p:nvPr/>
        </p:nvSpPr>
        <p:spPr>
          <a:xfrm>
            <a:off x="537368" y="1596432"/>
            <a:ext cx="11109732" cy="2782813"/>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s-ES" dirty="0">
              <a:ea typeface="+mn-lt"/>
              <a:cs typeface="+mn-lt"/>
            </a:endParaRPr>
          </a:p>
          <a:p>
            <a:r>
              <a:rPr lang="es-ES" dirty="0"/>
              <a:t>Google Charts API es un servicio proporcionado por Google que permite a los desarrolladores crear visualizaciones de datos interactivas y personalizables para sus aplicaciones web. Con Google Charts, los desarrolladores pueden crear gráficos y diagramas como gráficos de barras, gráficos circulares, gráficos de líneas, mapas geográficos, gráficos de dispersión y más.</a:t>
            </a:r>
          </a:p>
          <a:p>
            <a:r>
              <a:rPr lang="es-ES" dirty="0"/>
              <a:t>El API de Google Charts proporciona una forma sencilla de generar estos gráficos utilizando datos proporcionados por el usuario y luego incrustarlos en sitios web y aplicaciones. Utiliza JavaScript para dibujar los gráficos y permite una fácil integración con HTML.</a:t>
            </a:r>
          </a:p>
          <a:p>
            <a:pPr>
              <a:tabLst>
                <a:tab pos="297815" algn="l"/>
                <a:tab pos="298450" algn="l"/>
              </a:tabLst>
            </a:pPr>
            <a:endParaRPr lang="en-US" sz="2000" dirty="0">
              <a:latin typeface="Calibri"/>
              <a:ea typeface="+mn-lt"/>
              <a:cs typeface="+mn-lt"/>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p:cNvPicPr>
            <a:picLocks noChangeAspect="1"/>
          </p:cNvPicPr>
          <p:nvPr/>
        </p:nvPicPr>
        <p:blipFill>
          <a:blip r:embed="rId4"/>
          <a:stretch>
            <a:fillRect/>
          </a:stretch>
        </p:blipFill>
        <p:spPr>
          <a:xfrm>
            <a:off x="4203988" y="3948545"/>
            <a:ext cx="4330412" cy="2527155"/>
          </a:xfrm>
          <a:prstGeom prst="rect">
            <a:avLst/>
          </a:prstGeom>
        </p:spPr>
      </p:pic>
    </p:spTree>
    <p:extLst>
      <p:ext uri="{BB962C8B-B14F-4D97-AF65-F5344CB8AC3E}">
        <p14:creationId xmlns:p14="http://schemas.microsoft.com/office/powerpoint/2010/main" val="168281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379628"/>
            <a:ext cx="6364641" cy="689291"/>
          </a:xfrm>
          <a:prstGeom prst="rect">
            <a:avLst/>
          </a:prstGeom>
        </p:spPr>
        <p:txBody>
          <a:bodyPr vert="horz" wrap="square" lIns="0" tIns="12065" rIns="0" bIns="0" rtlCol="0" anchor="t">
            <a:spAutoFit/>
          </a:bodyPr>
          <a:lstStyle/>
          <a:p>
            <a:pPr marL="12700">
              <a:spcBef>
                <a:spcPts val="95"/>
              </a:spcBef>
            </a:pPr>
            <a:r>
              <a:rPr lang="es-CO" sz="4400" spc="235" dirty="0"/>
              <a:t>CHARTS-API-GOOGLE</a:t>
            </a:r>
            <a:endParaRPr lang="en-US" sz="4400" spc="235" dirty="0"/>
          </a:p>
        </p:txBody>
      </p:sp>
      <p:sp>
        <p:nvSpPr>
          <p:cNvPr id="8" name="object 8"/>
          <p:cNvSpPr txBox="1"/>
          <p:nvPr/>
        </p:nvSpPr>
        <p:spPr>
          <a:xfrm>
            <a:off x="537368" y="2704427"/>
            <a:ext cx="11109732" cy="566822"/>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n-US" sz="2000" dirty="0">
              <a:latin typeface="Calibri"/>
              <a:ea typeface="+mn-lt"/>
              <a:cs typeface="+mn-lt"/>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p:cNvPicPr>
            <a:picLocks noChangeAspect="1"/>
          </p:cNvPicPr>
          <p:nvPr/>
        </p:nvPicPr>
        <p:blipFill>
          <a:blip r:embed="rId4"/>
          <a:stretch>
            <a:fillRect/>
          </a:stretch>
        </p:blipFill>
        <p:spPr>
          <a:xfrm>
            <a:off x="1395412" y="1521040"/>
            <a:ext cx="8601075" cy="5260446"/>
          </a:xfrm>
          <a:prstGeom prst="rect">
            <a:avLst/>
          </a:prstGeom>
        </p:spPr>
      </p:pic>
      <p:pic>
        <p:nvPicPr>
          <p:cNvPr id="6" name="Imagen 5"/>
          <p:cNvPicPr>
            <a:picLocks noChangeAspect="1"/>
          </p:cNvPicPr>
          <p:nvPr/>
        </p:nvPicPr>
        <p:blipFill>
          <a:blip r:embed="rId5"/>
          <a:stretch>
            <a:fillRect/>
          </a:stretch>
        </p:blipFill>
        <p:spPr>
          <a:xfrm>
            <a:off x="4953000" y="3719512"/>
            <a:ext cx="5043487" cy="566738"/>
          </a:xfrm>
          <a:prstGeom prst="rect">
            <a:avLst/>
          </a:prstGeom>
        </p:spPr>
      </p:pic>
      <p:sp>
        <p:nvSpPr>
          <p:cNvPr id="7" name="Rectángulo 6"/>
          <p:cNvSpPr/>
          <p:nvPr/>
        </p:nvSpPr>
        <p:spPr>
          <a:xfrm>
            <a:off x="4705350" y="3581400"/>
            <a:ext cx="5052185"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6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8228" y="-299013"/>
            <a:ext cx="12191999" cy="6857997"/>
            <a:chOff x="0" y="0"/>
            <a:chExt cx="12191999" cy="6857997"/>
          </a:xfrm>
        </p:grpSpPr>
        <p:sp>
          <p:nvSpPr>
            <p:cNvPr id="3" name="object 3"/>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93789" y="302879"/>
              <a:ext cx="184481" cy="1847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055096" y="516991"/>
              <a:ext cx="857885" cy="620395"/>
            </a:xfrm>
            <a:custGeom>
              <a:avLst/>
              <a:gdLst/>
              <a:ahLst/>
              <a:cxnLst/>
              <a:rect l="l" t="t" r="r" b="b"/>
              <a:pathLst>
                <a:path w="857884" h="620394">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p:spPr>
          <p:txBody>
            <a:bodyPr wrap="square" lIns="0" tIns="0" rIns="0" bIns="0" rtlCol="0"/>
            <a:lstStyle/>
            <a:p>
              <a:endParaRPr/>
            </a:p>
          </p:txBody>
        </p:sp>
        <p:sp>
          <p:nvSpPr>
            <p:cNvPr id="7" name="object 7"/>
            <p:cNvSpPr/>
            <p:nvPr/>
          </p:nvSpPr>
          <p:spPr>
            <a:xfrm>
              <a:off x="1157477" y="1371600"/>
              <a:ext cx="2940050" cy="421056"/>
            </a:xfrm>
            <a:custGeom>
              <a:avLst/>
              <a:gdLst/>
              <a:ahLst/>
              <a:cxnLst/>
              <a:rect l="l" t="t" r="r" b="b"/>
              <a:pathLst>
                <a:path w="2940050" h="347980">
                  <a:moveTo>
                    <a:pt x="2939796" y="0"/>
                  </a:moveTo>
                  <a:lnTo>
                    <a:pt x="0" y="0"/>
                  </a:lnTo>
                  <a:lnTo>
                    <a:pt x="0" y="347472"/>
                  </a:lnTo>
                  <a:lnTo>
                    <a:pt x="2939796" y="347472"/>
                  </a:lnTo>
                  <a:lnTo>
                    <a:pt x="2939796" y="0"/>
                  </a:lnTo>
                  <a:close/>
                </a:path>
              </a:pathLst>
            </a:custGeom>
            <a:solidFill>
              <a:srgbClr val="D9D9D9"/>
            </a:solidFill>
          </p:spPr>
          <p:txBody>
            <a:bodyPr wrap="square" lIns="0" tIns="0" rIns="0" bIns="0" rtlCol="0"/>
            <a:lstStyle/>
            <a:p>
              <a:endParaRPr/>
            </a:p>
          </p:txBody>
        </p:sp>
      </p:grpSp>
      <p:sp>
        <p:nvSpPr>
          <p:cNvPr id="8" name="object 8"/>
          <p:cNvSpPr txBox="1">
            <a:spLocks noGrp="1"/>
          </p:cNvSpPr>
          <p:nvPr>
            <p:ph type="title"/>
          </p:nvPr>
        </p:nvSpPr>
        <p:spPr>
          <a:xfrm>
            <a:off x="1261363" y="990600"/>
            <a:ext cx="2720340" cy="574675"/>
          </a:xfrm>
          <a:prstGeom prst="rect">
            <a:avLst/>
          </a:prstGeom>
        </p:spPr>
        <p:txBody>
          <a:bodyPr vert="horz" wrap="square" lIns="0" tIns="12700" rIns="0" bIns="0" rtlCol="0">
            <a:spAutoFit/>
          </a:bodyPr>
          <a:lstStyle/>
          <a:p>
            <a:pPr marL="12700">
              <a:lnSpc>
                <a:spcPct val="100000"/>
              </a:lnSpc>
              <a:spcBef>
                <a:spcPts val="100"/>
              </a:spcBef>
            </a:pPr>
            <a:r>
              <a:rPr sz="3600" spc="95">
                <a:solidFill>
                  <a:srgbClr val="38AA00"/>
                </a:solidFill>
              </a:rPr>
              <a:t>Introduc</a:t>
            </a:r>
            <a:r>
              <a:rPr sz="3600" spc="85">
                <a:solidFill>
                  <a:srgbClr val="38AA00"/>
                </a:solidFill>
              </a:rPr>
              <a:t>c</a:t>
            </a:r>
            <a:r>
              <a:rPr sz="3600" spc="50">
                <a:solidFill>
                  <a:srgbClr val="38AA00"/>
                </a:solidFill>
              </a:rPr>
              <a:t>ión</a:t>
            </a:r>
            <a:endParaRPr sz="3600"/>
          </a:p>
        </p:txBody>
      </p:sp>
      <p:sp>
        <p:nvSpPr>
          <p:cNvPr id="9" name="object 9"/>
          <p:cNvSpPr txBox="1"/>
          <p:nvPr/>
        </p:nvSpPr>
        <p:spPr>
          <a:xfrm>
            <a:off x="520861" y="1836516"/>
            <a:ext cx="4876800" cy="2721899"/>
          </a:xfrm>
          <a:prstGeom prst="rect">
            <a:avLst/>
          </a:prstGeom>
        </p:spPr>
        <p:txBody>
          <a:bodyPr vert="horz" wrap="square" lIns="0" tIns="13335" rIns="0" bIns="0" rtlCol="0" anchor="t">
            <a:spAutoFit/>
          </a:bodyPr>
          <a:lstStyle/>
          <a:p>
            <a:pPr algn="just">
              <a:lnSpc>
                <a:spcPct val="100000"/>
              </a:lnSpc>
              <a:spcBef>
                <a:spcPts val="5"/>
              </a:spcBef>
            </a:pPr>
            <a:r>
              <a:rPr lang="es-MX" sz="1600" dirty="0" err="1">
                <a:solidFill>
                  <a:srgbClr val="000000"/>
                </a:solidFill>
                <a:latin typeface="Trebuchet MS"/>
              </a:rPr>
              <a:t>Cheftable</a:t>
            </a:r>
            <a:r>
              <a:rPr lang="es-MX" sz="1600" dirty="0">
                <a:solidFill>
                  <a:srgbClr val="000000"/>
                </a:solidFill>
                <a:latin typeface="Trebuchet MS"/>
              </a:rPr>
              <a:t> es un innovador proyecto de software diseñado para simplificar y optimizar la gestión de inventarios en restaurantes. Con su amplio conjunto de funcionalidades, </a:t>
            </a:r>
            <a:r>
              <a:rPr lang="es-MX" sz="1600" dirty="0" err="1">
                <a:solidFill>
                  <a:srgbClr val="000000"/>
                </a:solidFill>
                <a:latin typeface="Trebuchet MS"/>
              </a:rPr>
              <a:t>Cheftable</a:t>
            </a:r>
            <a:r>
              <a:rPr lang="es-MX" sz="1600" dirty="0">
                <a:solidFill>
                  <a:srgbClr val="000000"/>
                </a:solidFill>
                <a:latin typeface="Trebuchet MS"/>
              </a:rPr>
              <a:t> permite a los propietarios y administradores de restaurantes llevar un control preciso de los productos, realizar pedidos, gestionar proveedores y mantener un seguimiento eficiente del stock disponible. Esta herramienta intuitiva y fácil de usar se convertirá en el aliado perfecto para garantizar una operación fluida y rentable en el ámbito culinario</a:t>
            </a:r>
            <a:endParaRPr sz="1600" dirty="0">
              <a:latin typeface="Trebuchet MS"/>
              <a:cs typeface="Trebuchet MS"/>
            </a:endParaRPr>
          </a:p>
        </p:txBody>
      </p:sp>
      <p:pic>
        <p:nvPicPr>
          <p:cNvPr id="11" name="Imagen 10" descr="Interfaz de usuario gráfica, Sitio web&#10;&#10;Descripción generada automáticamente">
            <a:extLst>
              <a:ext uri="{FF2B5EF4-FFF2-40B4-BE49-F238E27FC236}">
                <a16:creationId xmlns:a16="http://schemas.microsoft.com/office/drawing/2014/main" id="{F39E647B-1867-731A-0ED2-B81CA4FF67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461" y="1582128"/>
            <a:ext cx="6146538" cy="38280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INTERFAZ ADMIN.HTML</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p:cNvPicPr>
            <a:picLocks noChangeAspect="1"/>
          </p:cNvPicPr>
          <p:nvPr/>
        </p:nvPicPr>
        <p:blipFill>
          <a:blip r:embed="rId4"/>
          <a:stretch>
            <a:fillRect/>
          </a:stretch>
        </p:blipFill>
        <p:spPr>
          <a:xfrm>
            <a:off x="534923" y="1592319"/>
            <a:ext cx="10881360" cy="4556570"/>
          </a:xfrm>
          <a:prstGeom prst="rect">
            <a:avLst/>
          </a:prstGeom>
        </p:spPr>
      </p:pic>
    </p:spTree>
    <p:extLst>
      <p:ext uri="{BB962C8B-B14F-4D97-AF65-F5344CB8AC3E}">
        <p14:creationId xmlns:p14="http://schemas.microsoft.com/office/powerpoint/2010/main" val="2037039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2198" y="385074"/>
            <a:ext cx="9324109" cy="689291"/>
          </a:xfrm>
          <a:prstGeom prst="rect">
            <a:avLst/>
          </a:prstGeom>
        </p:spPr>
        <p:txBody>
          <a:bodyPr vert="horz" wrap="square" lIns="0" tIns="12065" rIns="0" bIns="0" rtlCol="0" anchor="t">
            <a:spAutoFit/>
          </a:bodyPr>
          <a:lstStyle/>
          <a:p>
            <a:pPr marL="12700">
              <a:spcBef>
                <a:spcPts val="95"/>
              </a:spcBef>
            </a:pPr>
            <a:r>
              <a:rPr lang="en-US" sz="4400" spc="235" dirty="0"/>
              <a:t>INTERFAZ ADMINISTRADOR.HTML</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8505" y="441060"/>
            <a:ext cx="1223135" cy="577320"/>
          </a:xfrm>
          <a:prstGeom prst="rect">
            <a:avLst/>
          </a:prstGeom>
        </p:spPr>
      </p:pic>
      <p:pic>
        <p:nvPicPr>
          <p:cNvPr id="6" name="Imagen 5"/>
          <p:cNvPicPr>
            <a:picLocks noChangeAspect="1"/>
          </p:cNvPicPr>
          <p:nvPr/>
        </p:nvPicPr>
        <p:blipFill>
          <a:blip r:embed="rId4"/>
          <a:stretch>
            <a:fillRect/>
          </a:stretch>
        </p:blipFill>
        <p:spPr>
          <a:xfrm>
            <a:off x="720436" y="1771650"/>
            <a:ext cx="10667999" cy="4836968"/>
          </a:xfrm>
          <a:prstGeom prst="rect">
            <a:avLst/>
          </a:prstGeom>
        </p:spPr>
      </p:pic>
    </p:spTree>
    <p:extLst>
      <p:ext uri="{BB962C8B-B14F-4D97-AF65-F5344CB8AC3E}">
        <p14:creationId xmlns:p14="http://schemas.microsoft.com/office/powerpoint/2010/main" val="1811779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2" y="451514"/>
            <a:ext cx="7603237" cy="689291"/>
          </a:xfrm>
          <a:prstGeom prst="rect">
            <a:avLst/>
          </a:prstGeom>
        </p:spPr>
        <p:txBody>
          <a:bodyPr vert="horz" wrap="square" lIns="0" tIns="12065" rIns="0" bIns="0" rtlCol="0" anchor="t">
            <a:spAutoFit/>
          </a:bodyPr>
          <a:lstStyle/>
          <a:p>
            <a:pPr marL="12700">
              <a:spcBef>
                <a:spcPts val="95"/>
              </a:spcBef>
            </a:pPr>
            <a:r>
              <a:rPr lang="en-US" sz="4400" spc="235" dirty="0"/>
              <a:t>INTERFAZ CREAR USUARIO</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p:cNvPicPr>
            <a:picLocks noChangeAspect="1"/>
          </p:cNvPicPr>
          <p:nvPr/>
        </p:nvPicPr>
        <p:blipFill>
          <a:blip r:embed="rId4"/>
          <a:stretch>
            <a:fillRect/>
          </a:stretch>
        </p:blipFill>
        <p:spPr>
          <a:xfrm>
            <a:off x="1188719" y="1910954"/>
            <a:ext cx="9305543" cy="4379421"/>
          </a:xfrm>
          <a:prstGeom prst="rect">
            <a:avLst/>
          </a:prstGeom>
        </p:spPr>
      </p:pic>
    </p:spTree>
    <p:extLst>
      <p:ext uri="{BB962C8B-B14F-4D97-AF65-F5344CB8AC3E}">
        <p14:creationId xmlns:p14="http://schemas.microsoft.com/office/powerpoint/2010/main" val="1937191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INTERFAZ INVENTARIO</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descr="Interfaz de usuario gráfica, Aplicación&#10;&#10;Descripción generada automáticamente">
            <a:extLst>
              <a:ext uri="{FF2B5EF4-FFF2-40B4-BE49-F238E27FC236}">
                <a16:creationId xmlns:a16="http://schemas.microsoft.com/office/drawing/2014/main" id="{71C2BA71-9506-ED00-6840-9D381A43F458}"/>
              </a:ext>
            </a:extLst>
          </p:cNvPr>
          <p:cNvPicPr>
            <a:picLocks noChangeAspect="1"/>
          </p:cNvPicPr>
          <p:nvPr/>
        </p:nvPicPr>
        <p:blipFill>
          <a:blip r:embed="rId4"/>
          <a:stretch>
            <a:fillRect/>
          </a:stretch>
        </p:blipFill>
        <p:spPr>
          <a:xfrm>
            <a:off x="538073" y="1710546"/>
            <a:ext cx="10583892" cy="4774002"/>
          </a:xfrm>
          <a:prstGeom prst="rect">
            <a:avLst/>
          </a:prstGeom>
        </p:spPr>
      </p:pic>
    </p:spTree>
    <p:extLst>
      <p:ext uri="{BB962C8B-B14F-4D97-AF65-F5344CB8AC3E}">
        <p14:creationId xmlns:p14="http://schemas.microsoft.com/office/powerpoint/2010/main" val="564985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INTERFAZ INVENTARIO</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5" name="Imagen 4" descr="Interfaz de usuario gráfica, Texto, Aplicación&#10;&#10;Descripción generada automáticamente">
            <a:extLst>
              <a:ext uri="{FF2B5EF4-FFF2-40B4-BE49-F238E27FC236}">
                <a16:creationId xmlns:a16="http://schemas.microsoft.com/office/drawing/2014/main" id="{0B57F883-2D53-7058-F83C-6A14567EB2AF}"/>
              </a:ext>
            </a:extLst>
          </p:cNvPr>
          <p:cNvPicPr>
            <a:picLocks noChangeAspect="1"/>
          </p:cNvPicPr>
          <p:nvPr/>
        </p:nvPicPr>
        <p:blipFill>
          <a:blip r:embed="rId4"/>
          <a:stretch>
            <a:fillRect/>
          </a:stretch>
        </p:blipFill>
        <p:spPr>
          <a:xfrm>
            <a:off x="536186" y="1721419"/>
            <a:ext cx="10300119" cy="4723502"/>
          </a:xfrm>
          <a:prstGeom prst="rect">
            <a:avLst/>
          </a:prstGeom>
        </p:spPr>
      </p:pic>
    </p:spTree>
    <p:extLst>
      <p:ext uri="{BB962C8B-B14F-4D97-AF65-F5344CB8AC3E}">
        <p14:creationId xmlns:p14="http://schemas.microsoft.com/office/powerpoint/2010/main" val="475758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451514"/>
            <a:ext cx="7045850" cy="689291"/>
          </a:xfrm>
          <a:prstGeom prst="rect">
            <a:avLst/>
          </a:prstGeom>
        </p:spPr>
        <p:txBody>
          <a:bodyPr vert="horz" wrap="square" lIns="0" tIns="12065" rIns="0" bIns="0" rtlCol="0" anchor="t">
            <a:spAutoFit/>
          </a:bodyPr>
          <a:lstStyle/>
          <a:p>
            <a:pPr marL="12700">
              <a:spcBef>
                <a:spcPts val="95"/>
              </a:spcBef>
            </a:pPr>
            <a:r>
              <a:rPr lang="en-US" sz="4400" spc="235" dirty="0"/>
              <a:t>INTERFAZ COMANDA</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4" name="Imagen 3"/>
          <p:cNvPicPr>
            <a:picLocks noChangeAspect="1"/>
          </p:cNvPicPr>
          <p:nvPr/>
        </p:nvPicPr>
        <p:blipFill>
          <a:blip r:embed="rId4"/>
          <a:stretch>
            <a:fillRect/>
          </a:stretch>
        </p:blipFill>
        <p:spPr>
          <a:xfrm>
            <a:off x="1063315" y="1910954"/>
            <a:ext cx="10065368" cy="3797119"/>
          </a:xfrm>
          <a:prstGeom prst="rect">
            <a:avLst/>
          </a:prstGeom>
        </p:spPr>
      </p:pic>
      <p:sp>
        <p:nvSpPr>
          <p:cNvPr id="6" name="CuadroTexto 5"/>
          <p:cNvSpPr txBox="1"/>
          <p:nvPr/>
        </p:nvSpPr>
        <p:spPr>
          <a:xfrm>
            <a:off x="748145" y="5832764"/>
            <a:ext cx="10820400" cy="369332"/>
          </a:xfrm>
          <a:prstGeom prst="rect">
            <a:avLst/>
          </a:prstGeom>
          <a:noFill/>
        </p:spPr>
        <p:txBody>
          <a:bodyPr wrap="square" rtlCol="0">
            <a:spAutoFit/>
          </a:bodyPr>
          <a:lstStyle/>
          <a:p>
            <a:r>
              <a:rPr lang="en-US" dirty="0" err="1"/>
              <a:t>Por</a:t>
            </a:r>
            <a:r>
              <a:rPr lang="en-US" dirty="0"/>
              <a:t> </a:t>
            </a:r>
            <a:r>
              <a:rPr lang="en-US" dirty="0" err="1"/>
              <a:t>medio</a:t>
            </a:r>
            <a:r>
              <a:rPr lang="en-US" dirty="0"/>
              <a:t> Modal se </a:t>
            </a:r>
            <a:r>
              <a:rPr lang="en-US" dirty="0" err="1"/>
              <a:t>evidencia</a:t>
            </a:r>
            <a:r>
              <a:rPr lang="en-US" dirty="0"/>
              <a:t> </a:t>
            </a:r>
            <a:r>
              <a:rPr lang="en-US" dirty="0" err="1"/>
              <a:t>como</a:t>
            </a:r>
            <a:r>
              <a:rPr lang="en-US" dirty="0"/>
              <a:t> se </a:t>
            </a:r>
            <a:r>
              <a:rPr lang="en-US" dirty="0" err="1"/>
              <a:t>agrega</a:t>
            </a:r>
            <a:r>
              <a:rPr lang="en-US" dirty="0"/>
              <a:t> la </a:t>
            </a:r>
            <a:r>
              <a:rPr lang="en-US" dirty="0" err="1"/>
              <a:t>comanda</a:t>
            </a:r>
            <a:endParaRPr lang="en-US" dirty="0"/>
          </a:p>
        </p:txBody>
      </p:sp>
    </p:spTree>
    <p:extLst>
      <p:ext uri="{BB962C8B-B14F-4D97-AF65-F5344CB8AC3E}">
        <p14:creationId xmlns:p14="http://schemas.microsoft.com/office/powerpoint/2010/main" val="178900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spcBef>
                <a:spcPts val="95"/>
              </a:spcBef>
            </a:pPr>
            <a:r>
              <a:rPr lang="en-US" sz="4400" spc="235" dirty="0"/>
              <a:t>POSTMAN</a:t>
            </a:r>
          </a:p>
        </p:txBody>
      </p:sp>
      <p:sp>
        <p:nvSpPr>
          <p:cNvPr id="8" name="object 8"/>
          <p:cNvSpPr txBox="1"/>
          <p:nvPr/>
        </p:nvSpPr>
        <p:spPr>
          <a:xfrm>
            <a:off x="537368" y="1250112"/>
            <a:ext cx="10721543" cy="4352474"/>
          </a:xfrm>
          <a:prstGeom prst="rect">
            <a:avLst/>
          </a:prstGeom>
        </p:spPr>
        <p:txBody>
          <a:bodyPr vert="horz" wrap="square" lIns="0" tIns="12700" rIns="0" bIns="0" rtlCol="0" anchor="ctr">
            <a:spAutoFit/>
          </a:bodyPr>
          <a:lstStyle/>
          <a:p>
            <a:pPr marL="469900" lvl="1">
              <a:spcBef>
                <a:spcPts val="100"/>
              </a:spcBef>
            </a:pPr>
            <a:endParaRPr lang="es-ES" sz="1600" spc="15" dirty="0">
              <a:latin typeface="Trebuchet MS"/>
              <a:cs typeface="Arial"/>
            </a:endParaRPr>
          </a:p>
          <a:p>
            <a:pPr>
              <a:tabLst>
                <a:tab pos="297815" algn="l"/>
                <a:tab pos="298450" algn="l"/>
              </a:tabLst>
            </a:pPr>
            <a:endParaRPr lang="es-ES" dirty="0">
              <a:ea typeface="+mn-lt"/>
              <a:cs typeface="+mn-lt"/>
            </a:endParaRPr>
          </a:p>
          <a:p>
            <a:pPr>
              <a:tabLst>
                <a:tab pos="297815" algn="l"/>
                <a:tab pos="298450" algn="l"/>
              </a:tabLst>
            </a:pPr>
            <a:r>
              <a:rPr lang="es-ES" sz="2000" dirty="0">
                <a:ea typeface="+mn-lt"/>
                <a:cs typeface="+mn-lt"/>
              </a:rPr>
              <a:t>Postman es una plataforma integral para desarrollar, probar y colaborar en APIs. Facilita el envío de solicitudes HTTP, la visualización de respuestas y la automatización de pruebas. Además, permite generar documentación para las APIs y colaborar en equipos de desarrollo. Es una herramienta ampliamente utilizada en la comunidad de desarrollo de software para mejorar la eficiencia en la creación y mantenimiento de APIs.</a:t>
            </a:r>
            <a:endParaRPr lang="es-ES" dirty="0"/>
          </a:p>
          <a:p>
            <a:pPr>
              <a:tabLst>
                <a:tab pos="297815" algn="l"/>
                <a:tab pos="298450" algn="l"/>
              </a:tabLst>
            </a:pPr>
            <a:endParaRPr lang="es-ES" dirty="0"/>
          </a:p>
          <a:p>
            <a:pPr>
              <a:tabLst>
                <a:tab pos="297815" algn="l"/>
                <a:tab pos="298450" algn="l"/>
              </a:tabLst>
            </a:pPr>
            <a:endParaRPr lang="es-ES" dirty="0"/>
          </a:p>
          <a:p>
            <a:pPr>
              <a:tabLst>
                <a:tab pos="297815" algn="l"/>
                <a:tab pos="298450" algn="l"/>
              </a:tabLst>
            </a:pPr>
            <a:endParaRPr lang="es-ES" dirty="0"/>
          </a:p>
          <a:p>
            <a:pPr>
              <a:tabLst>
                <a:tab pos="297815" algn="l"/>
                <a:tab pos="298450" algn="l"/>
              </a:tabLst>
            </a:pPr>
            <a:endParaRPr lang="es-ES" dirty="0"/>
          </a:p>
          <a:p>
            <a:pPr>
              <a:tabLst>
                <a:tab pos="297815" algn="l"/>
                <a:tab pos="298450" algn="l"/>
              </a:tabLst>
            </a:pPr>
            <a:endParaRPr lang="es-ES" dirty="0"/>
          </a:p>
          <a:p>
            <a:pPr>
              <a:tabLst>
                <a:tab pos="297815" algn="l"/>
                <a:tab pos="298450" algn="l"/>
              </a:tabLst>
            </a:pPr>
            <a:endParaRPr lang="es-ES" dirty="0"/>
          </a:p>
          <a:p>
            <a:pPr>
              <a:tabLst>
                <a:tab pos="297815" algn="l"/>
                <a:tab pos="298450" algn="l"/>
              </a:tabLst>
            </a:pPr>
            <a:endParaRPr lang="es-ES" sz="2000" dirty="0">
              <a:latin typeface="Calibri"/>
              <a:ea typeface="+mn-lt"/>
              <a:cs typeface="+mn-lt"/>
            </a:endParaRPr>
          </a:p>
          <a:p>
            <a:pPr>
              <a:tabLst>
                <a:tab pos="297815" algn="l"/>
                <a:tab pos="298450" algn="l"/>
              </a:tabLst>
            </a:pPr>
            <a:endParaRPr lang="en-US" sz="2000" dirty="0">
              <a:latin typeface="Calibri"/>
              <a:ea typeface="Calibri"/>
              <a:cs typeface="Calibri"/>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6" name="Imagen 5" descr="Postman icon PNG and SVG Vector Free Download">
            <a:extLst>
              <a:ext uri="{FF2B5EF4-FFF2-40B4-BE49-F238E27FC236}">
                <a16:creationId xmlns:a16="http://schemas.microsoft.com/office/drawing/2014/main" id="{5F4CDEC3-F8D1-1C40-397A-BF056A7CDBFE}"/>
              </a:ext>
            </a:extLst>
          </p:cNvPr>
          <p:cNvPicPr>
            <a:picLocks noChangeAspect="1"/>
          </p:cNvPicPr>
          <p:nvPr/>
        </p:nvPicPr>
        <p:blipFill>
          <a:blip r:embed="rId4"/>
          <a:stretch>
            <a:fillRect/>
          </a:stretch>
        </p:blipFill>
        <p:spPr>
          <a:xfrm>
            <a:off x="4192438" y="3552645"/>
            <a:ext cx="2743200" cy="2743200"/>
          </a:xfrm>
          <a:prstGeom prst="rect">
            <a:avLst/>
          </a:prstGeom>
        </p:spPr>
      </p:pic>
    </p:spTree>
    <p:extLst>
      <p:ext uri="{BB962C8B-B14F-4D97-AF65-F5344CB8AC3E}">
        <p14:creationId xmlns:p14="http://schemas.microsoft.com/office/powerpoint/2010/main" val="3919377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5" name="Imagen 4"/>
          <p:cNvPicPr>
            <a:picLocks noChangeAspect="1"/>
          </p:cNvPicPr>
          <p:nvPr/>
        </p:nvPicPr>
        <p:blipFill>
          <a:blip r:embed="rId4"/>
          <a:stretch>
            <a:fillRect/>
          </a:stretch>
        </p:blipFill>
        <p:spPr>
          <a:xfrm>
            <a:off x="752474" y="1723125"/>
            <a:ext cx="3762375" cy="4658625"/>
          </a:xfrm>
          <a:prstGeom prst="rect">
            <a:avLst/>
          </a:prstGeom>
        </p:spPr>
      </p:pic>
    </p:spTree>
    <p:extLst>
      <p:ext uri="{BB962C8B-B14F-4D97-AF65-F5344CB8AC3E}">
        <p14:creationId xmlns:p14="http://schemas.microsoft.com/office/powerpoint/2010/main" val="2013956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4" name="Imagen 3"/>
          <p:cNvPicPr>
            <a:picLocks noChangeAspect="1"/>
          </p:cNvPicPr>
          <p:nvPr/>
        </p:nvPicPr>
        <p:blipFill>
          <a:blip r:embed="rId4"/>
          <a:stretch>
            <a:fillRect/>
          </a:stretch>
        </p:blipFill>
        <p:spPr>
          <a:xfrm>
            <a:off x="1200150" y="1618920"/>
            <a:ext cx="8915400" cy="4279392"/>
          </a:xfrm>
          <a:prstGeom prst="rect">
            <a:avLst/>
          </a:prstGeom>
        </p:spPr>
      </p:pic>
    </p:spTree>
    <p:extLst>
      <p:ext uri="{BB962C8B-B14F-4D97-AF65-F5344CB8AC3E}">
        <p14:creationId xmlns:p14="http://schemas.microsoft.com/office/powerpoint/2010/main" val="3839991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5" name="Imagen 4"/>
          <p:cNvPicPr>
            <a:picLocks noChangeAspect="1"/>
          </p:cNvPicPr>
          <p:nvPr/>
        </p:nvPicPr>
        <p:blipFill>
          <a:blip r:embed="rId4"/>
          <a:stretch>
            <a:fillRect/>
          </a:stretch>
        </p:blipFill>
        <p:spPr>
          <a:xfrm>
            <a:off x="895350" y="1658760"/>
            <a:ext cx="10710862" cy="4816760"/>
          </a:xfrm>
          <a:prstGeom prst="rect">
            <a:avLst/>
          </a:prstGeom>
        </p:spPr>
      </p:pic>
    </p:spTree>
    <p:extLst>
      <p:ext uri="{BB962C8B-B14F-4D97-AF65-F5344CB8AC3E}">
        <p14:creationId xmlns:p14="http://schemas.microsoft.com/office/powerpoint/2010/main" val="4155151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48662" y="317754"/>
              <a:ext cx="174851" cy="1704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027664" y="516165"/>
              <a:ext cx="813435" cy="587375"/>
            </a:xfrm>
            <a:custGeom>
              <a:avLst/>
              <a:gdLst/>
              <a:ahLst/>
              <a:cxnLst/>
              <a:rect l="l" t="t" r="r" b="b"/>
              <a:pathLst>
                <a:path w="813434" h="587375">
                  <a:moveTo>
                    <a:pt x="201993" y="77711"/>
                  </a:moveTo>
                  <a:lnTo>
                    <a:pt x="169100" y="51803"/>
                  </a:lnTo>
                  <a:lnTo>
                    <a:pt x="163537" y="50241"/>
                  </a:lnTo>
                  <a:lnTo>
                    <a:pt x="156248" y="48628"/>
                  </a:lnTo>
                  <a:lnTo>
                    <a:pt x="147307" y="46926"/>
                  </a:lnTo>
                  <a:lnTo>
                    <a:pt x="136753" y="45072"/>
                  </a:lnTo>
                  <a:lnTo>
                    <a:pt x="134658" y="45072"/>
                  </a:lnTo>
                  <a:lnTo>
                    <a:pt x="131521" y="44551"/>
                  </a:lnTo>
                  <a:lnTo>
                    <a:pt x="127342" y="43522"/>
                  </a:lnTo>
                  <a:lnTo>
                    <a:pt x="113347" y="40995"/>
                  </a:lnTo>
                  <a:lnTo>
                    <a:pt x="103403" y="38138"/>
                  </a:lnTo>
                  <a:lnTo>
                    <a:pt x="97472" y="34988"/>
                  </a:lnTo>
                  <a:lnTo>
                    <a:pt x="95516" y="31597"/>
                  </a:lnTo>
                  <a:lnTo>
                    <a:pt x="95516" y="28486"/>
                  </a:lnTo>
                  <a:lnTo>
                    <a:pt x="97599" y="26416"/>
                  </a:lnTo>
                  <a:lnTo>
                    <a:pt x="101257" y="24866"/>
                  </a:lnTo>
                  <a:lnTo>
                    <a:pt x="105422" y="23825"/>
                  </a:lnTo>
                  <a:lnTo>
                    <a:pt x="111163" y="22796"/>
                  </a:lnTo>
                  <a:lnTo>
                    <a:pt x="127863" y="22796"/>
                  </a:lnTo>
                  <a:lnTo>
                    <a:pt x="135178" y="23825"/>
                  </a:lnTo>
                  <a:lnTo>
                    <a:pt x="139877" y="25895"/>
                  </a:lnTo>
                  <a:lnTo>
                    <a:pt x="145097" y="27965"/>
                  </a:lnTo>
                  <a:lnTo>
                    <a:pt x="147701" y="31089"/>
                  </a:lnTo>
                  <a:lnTo>
                    <a:pt x="147701" y="35750"/>
                  </a:lnTo>
                  <a:lnTo>
                    <a:pt x="196253" y="35750"/>
                  </a:lnTo>
                  <a:lnTo>
                    <a:pt x="196253" y="34188"/>
                  </a:lnTo>
                  <a:lnTo>
                    <a:pt x="195072" y="26136"/>
                  </a:lnTo>
                  <a:lnTo>
                    <a:pt x="193395" y="22796"/>
                  </a:lnTo>
                  <a:lnTo>
                    <a:pt x="191554" y="19100"/>
                  </a:lnTo>
                  <a:lnTo>
                    <a:pt x="153898" y="2006"/>
                  </a:lnTo>
                  <a:lnTo>
                    <a:pt x="120561" y="0"/>
                  </a:lnTo>
                  <a:lnTo>
                    <a:pt x="102158" y="571"/>
                  </a:lnTo>
                  <a:lnTo>
                    <a:pt x="61061" y="8801"/>
                  </a:lnTo>
                  <a:lnTo>
                    <a:pt x="40703" y="39890"/>
                  </a:lnTo>
                  <a:lnTo>
                    <a:pt x="41744" y="44030"/>
                  </a:lnTo>
                  <a:lnTo>
                    <a:pt x="73647" y="65659"/>
                  </a:lnTo>
                  <a:lnTo>
                    <a:pt x="110121" y="73050"/>
                  </a:lnTo>
                  <a:lnTo>
                    <a:pt x="112217" y="73558"/>
                  </a:lnTo>
                  <a:lnTo>
                    <a:pt x="113779" y="73558"/>
                  </a:lnTo>
                  <a:lnTo>
                    <a:pt x="114820" y="74079"/>
                  </a:lnTo>
                  <a:lnTo>
                    <a:pt x="117957" y="74079"/>
                  </a:lnTo>
                  <a:lnTo>
                    <a:pt x="120040" y="74599"/>
                  </a:lnTo>
                  <a:lnTo>
                    <a:pt x="132067" y="77038"/>
                  </a:lnTo>
                  <a:lnTo>
                    <a:pt x="140728" y="79781"/>
                  </a:lnTo>
                  <a:lnTo>
                    <a:pt x="145948" y="82905"/>
                  </a:lnTo>
                  <a:lnTo>
                    <a:pt x="147701" y="86512"/>
                  </a:lnTo>
                  <a:lnTo>
                    <a:pt x="147701" y="89623"/>
                  </a:lnTo>
                  <a:lnTo>
                    <a:pt x="145097" y="91694"/>
                  </a:lnTo>
                  <a:lnTo>
                    <a:pt x="140398" y="93764"/>
                  </a:lnTo>
                  <a:lnTo>
                    <a:pt x="135699" y="95326"/>
                  </a:lnTo>
                  <a:lnTo>
                    <a:pt x="129438" y="96354"/>
                  </a:lnTo>
                  <a:lnTo>
                    <a:pt x="110642" y="96354"/>
                  </a:lnTo>
                  <a:lnTo>
                    <a:pt x="102298" y="95326"/>
                  </a:lnTo>
                  <a:lnTo>
                    <a:pt x="97078" y="93243"/>
                  </a:lnTo>
                  <a:lnTo>
                    <a:pt x="91859" y="90652"/>
                  </a:lnTo>
                  <a:lnTo>
                    <a:pt x="89255" y="87553"/>
                  </a:lnTo>
                  <a:lnTo>
                    <a:pt x="89255" y="82372"/>
                  </a:lnTo>
                  <a:lnTo>
                    <a:pt x="89776" y="81330"/>
                  </a:lnTo>
                  <a:lnTo>
                    <a:pt x="89776" y="79260"/>
                  </a:lnTo>
                  <a:lnTo>
                    <a:pt x="38620" y="79260"/>
                  </a:lnTo>
                  <a:lnTo>
                    <a:pt x="38620" y="81330"/>
                  </a:lnTo>
                  <a:lnTo>
                    <a:pt x="67652" y="114642"/>
                  </a:lnTo>
                  <a:lnTo>
                    <a:pt x="116382" y="119672"/>
                  </a:lnTo>
                  <a:lnTo>
                    <a:pt x="135877" y="119087"/>
                  </a:lnTo>
                  <a:lnTo>
                    <a:pt x="180060" y="110350"/>
                  </a:lnTo>
                  <a:lnTo>
                    <a:pt x="197827" y="96354"/>
                  </a:lnTo>
                  <a:lnTo>
                    <a:pt x="200621" y="91325"/>
                  </a:lnTo>
                  <a:lnTo>
                    <a:pt x="201993" y="82905"/>
                  </a:lnTo>
                  <a:lnTo>
                    <a:pt x="201993" y="77711"/>
                  </a:lnTo>
                  <a:close/>
                </a:path>
                <a:path w="813434" h="587375">
                  <a:moveTo>
                    <a:pt x="365353" y="92722"/>
                  </a:moveTo>
                  <a:lnTo>
                    <a:pt x="275577" y="92722"/>
                  </a:lnTo>
                  <a:lnTo>
                    <a:pt x="275577" y="69938"/>
                  </a:lnTo>
                  <a:lnTo>
                    <a:pt x="355447" y="69938"/>
                  </a:lnTo>
                  <a:lnTo>
                    <a:pt x="355447" y="45072"/>
                  </a:lnTo>
                  <a:lnTo>
                    <a:pt x="275577" y="45072"/>
                  </a:lnTo>
                  <a:lnTo>
                    <a:pt x="275577" y="26936"/>
                  </a:lnTo>
                  <a:lnTo>
                    <a:pt x="362229" y="26936"/>
                  </a:lnTo>
                  <a:lnTo>
                    <a:pt x="362229" y="1549"/>
                  </a:lnTo>
                  <a:lnTo>
                    <a:pt x="223393" y="1549"/>
                  </a:lnTo>
                  <a:lnTo>
                    <a:pt x="223393" y="117589"/>
                  </a:lnTo>
                  <a:lnTo>
                    <a:pt x="365353" y="117589"/>
                  </a:lnTo>
                  <a:lnTo>
                    <a:pt x="365353" y="92722"/>
                  </a:lnTo>
                  <a:close/>
                </a:path>
                <a:path w="813434" h="587375">
                  <a:moveTo>
                    <a:pt x="373189" y="147116"/>
                  </a:moveTo>
                  <a:lnTo>
                    <a:pt x="0" y="147116"/>
                  </a:lnTo>
                  <a:lnTo>
                    <a:pt x="0" y="208775"/>
                  </a:lnTo>
                  <a:lnTo>
                    <a:pt x="231736" y="208775"/>
                  </a:lnTo>
                  <a:lnTo>
                    <a:pt x="242138" y="211569"/>
                  </a:lnTo>
                  <a:lnTo>
                    <a:pt x="249161" y="218744"/>
                  </a:lnTo>
                  <a:lnTo>
                    <a:pt x="251777" y="228434"/>
                  </a:lnTo>
                  <a:lnTo>
                    <a:pt x="248970" y="238810"/>
                  </a:lnTo>
                  <a:lnTo>
                    <a:pt x="107518" y="483857"/>
                  </a:lnTo>
                  <a:lnTo>
                    <a:pt x="153974" y="527367"/>
                  </a:lnTo>
                  <a:lnTo>
                    <a:pt x="373189" y="147116"/>
                  </a:lnTo>
                  <a:close/>
                </a:path>
                <a:path w="813434" h="587375">
                  <a:moveTo>
                    <a:pt x="573620" y="1549"/>
                  </a:moveTo>
                  <a:lnTo>
                    <a:pt x="523506" y="1549"/>
                  </a:lnTo>
                  <a:lnTo>
                    <a:pt x="523506" y="79781"/>
                  </a:lnTo>
                  <a:lnTo>
                    <a:pt x="487578" y="39890"/>
                  </a:lnTo>
                  <a:lnTo>
                    <a:pt x="453047" y="1549"/>
                  </a:lnTo>
                  <a:lnTo>
                    <a:pt x="387273" y="1549"/>
                  </a:lnTo>
                  <a:lnTo>
                    <a:pt x="387273" y="117589"/>
                  </a:lnTo>
                  <a:lnTo>
                    <a:pt x="436867" y="117589"/>
                  </a:lnTo>
                  <a:lnTo>
                    <a:pt x="436867" y="39890"/>
                  </a:lnTo>
                  <a:lnTo>
                    <a:pt x="505231" y="117589"/>
                  </a:lnTo>
                  <a:lnTo>
                    <a:pt x="573620" y="117589"/>
                  </a:lnTo>
                  <a:lnTo>
                    <a:pt x="573620" y="79781"/>
                  </a:lnTo>
                  <a:lnTo>
                    <a:pt x="573620" y="1549"/>
                  </a:lnTo>
                  <a:close/>
                </a:path>
                <a:path w="813434" h="587375">
                  <a:moveTo>
                    <a:pt x="616927" y="557936"/>
                  </a:moveTo>
                  <a:lnTo>
                    <a:pt x="491020" y="350456"/>
                  </a:lnTo>
                  <a:lnTo>
                    <a:pt x="406590" y="211366"/>
                  </a:lnTo>
                  <a:lnTo>
                    <a:pt x="406069" y="211366"/>
                  </a:lnTo>
                  <a:lnTo>
                    <a:pt x="406069" y="211874"/>
                  </a:lnTo>
                  <a:lnTo>
                    <a:pt x="396392" y="228092"/>
                  </a:lnTo>
                  <a:lnTo>
                    <a:pt x="200418" y="559498"/>
                  </a:lnTo>
                  <a:lnTo>
                    <a:pt x="255231" y="586943"/>
                  </a:lnTo>
                  <a:lnTo>
                    <a:pt x="389890" y="360565"/>
                  </a:lnTo>
                  <a:lnTo>
                    <a:pt x="397637" y="352983"/>
                  </a:lnTo>
                  <a:lnTo>
                    <a:pt x="407631" y="350456"/>
                  </a:lnTo>
                  <a:lnTo>
                    <a:pt x="417639" y="352983"/>
                  </a:lnTo>
                  <a:lnTo>
                    <a:pt x="425386" y="360565"/>
                  </a:lnTo>
                  <a:lnTo>
                    <a:pt x="561086" y="586943"/>
                  </a:lnTo>
                  <a:lnTo>
                    <a:pt x="616927" y="557936"/>
                  </a:lnTo>
                  <a:close/>
                </a:path>
                <a:path w="813434" h="587375">
                  <a:moveTo>
                    <a:pt x="792276" y="117589"/>
                  </a:moveTo>
                  <a:lnTo>
                    <a:pt x="778484" y="96875"/>
                  </a:lnTo>
                  <a:lnTo>
                    <a:pt x="761593" y="71488"/>
                  </a:lnTo>
                  <a:lnTo>
                    <a:pt x="733653" y="29527"/>
                  </a:lnTo>
                  <a:lnTo>
                    <a:pt x="715035" y="1549"/>
                  </a:lnTo>
                  <a:lnTo>
                    <a:pt x="708291" y="1549"/>
                  </a:lnTo>
                  <a:lnTo>
                    <a:pt x="708291" y="71488"/>
                  </a:lnTo>
                  <a:lnTo>
                    <a:pt x="657123" y="71488"/>
                  </a:lnTo>
                  <a:lnTo>
                    <a:pt x="683742" y="29527"/>
                  </a:lnTo>
                  <a:lnTo>
                    <a:pt x="708291" y="71488"/>
                  </a:lnTo>
                  <a:lnTo>
                    <a:pt x="708291" y="1549"/>
                  </a:lnTo>
                  <a:lnTo>
                    <a:pt x="657644" y="1549"/>
                  </a:lnTo>
                  <a:lnTo>
                    <a:pt x="576745" y="117589"/>
                  </a:lnTo>
                  <a:lnTo>
                    <a:pt x="628942" y="117589"/>
                  </a:lnTo>
                  <a:lnTo>
                    <a:pt x="641464" y="96875"/>
                  </a:lnTo>
                  <a:lnTo>
                    <a:pt x="722350" y="96875"/>
                  </a:lnTo>
                  <a:lnTo>
                    <a:pt x="734390" y="117589"/>
                  </a:lnTo>
                  <a:lnTo>
                    <a:pt x="792276" y="117589"/>
                  </a:lnTo>
                  <a:close/>
                </a:path>
                <a:path w="813434" h="587375">
                  <a:moveTo>
                    <a:pt x="813219" y="147116"/>
                  </a:moveTo>
                  <a:lnTo>
                    <a:pt x="439470" y="147116"/>
                  </a:lnTo>
                  <a:lnTo>
                    <a:pt x="658685" y="527367"/>
                  </a:lnTo>
                  <a:lnTo>
                    <a:pt x="705154" y="483857"/>
                  </a:lnTo>
                  <a:lnTo>
                    <a:pt x="563689" y="238810"/>
                  </a:lnTo>
                  <a:lnTo>
                    <a:pt x="560882" y="228434"/>
                  </a:lnTo>
                  <a:lnTo>
                    <a:pt x="563499" y="218744"/>
                  </a:lnTo>
                  <a:lnTo>
                    <a:pt x="570522" y="211569"/>
                  </a:lnTo>
                  <a:lnTo>
                    <a:pt x="580923" y="208775"/>
                  </a:lnTo>
                  <a:lnTo>
                    <a:pt x="813219" y="208775"/>
                  </a:lnTo>
                  <a:lnTo>
                    <a:pt x="813219" y="14711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534923" y="356107"/>
            <a:ext cx="5838190" cy="695960"/>
          </a:xfrm>
          <a:prstGeom prst="rect">
            <a:avLst/>
          </a:prstGeom>
        </p:spPr>
        <p:txBody>
          <a:bodyPr vert="horz" wrap="square" lIns="0" tIns="12065" rIns="0" bIns="0" rtlCol="0">
            <a:spAutoFit/>
          </a:bodyPr>
          <a:lstStyle/>
          <a:p>
            <a:pPr marL="12700">
              <a:lnSpc>
                <a:spcPct val="100000"/>
              </a:lnSpc>
              <a:spcBef>
                <a:spcPts val="95"/>
              </a:spcBef>
            </a:pPr>
            <a:r>
              <a:rPr lang="es-MX" sz="4400" spc="295"/>
              <a:t>CHEF TABLE</a:t>
            </a:r>
            <a:endParaRPr sz="4400"/>
          </a:p>
        </p:txBody>
      </p:sp>
      <p:sp>
        <p:nvSpPr>
          <p:cNvPr id="9" name="object 9"/>
          <p:cNvSpPr txBox="1"/>
          <p:nvPr/>
        </p:nvSpPr>
        <p:spPr>
          <a:xfrm>
            <a:off x="5375563" y="1694156"/>
            <a:ext cx="6465535" cy="4029308"/>
          </a:xfrm>
          <a:prstGeom prst="rect">
            <a:avLst/>
          </a:prstGeom>
        </p:spPr>
        <p:txBody>
          <a:bodyPr vert="horz" wrap="square" lIns="0" tIns="12700" rIns="0" bIns="0" rtlCol="0" anchor="t">
            <a:spAutoFit/>
          </a:bodyPr>
          <a:lstStyle/>
          <a:p>
            <a:pPr marL="469900" marR="1797050" indent="-457200">
              <a:spcBef>
                <a:spcPts val="100"/>
              </a:spcBef>
              <a:buFont typeface="Arial"/>
              <a:buChar char="•"/>
            </a:pPr>
            <a:r>
              <a:rPr sz="3200" spc="70" dirty="0" err="1">
                <a:latin typeface="Trebuchet MS"/>
                <a:cs typeface="Trebuchet MS"/>
              </a:rPr>
              <a:t>Problema</a:t>
            </a:r>
            <a:endParaRPr lang="en-US" sz="3200" dirty="0">
              <a:latin typeface="Trebuchet MS"/>
              <a:cs typeface="Trebuchet MS"/>
            </a:endParaRPr>
          </a:p>
          <a:p>
            <a:pPr marL="469900" marR="1797050" indent="-457200">
              <a:spcBef>
                <a:spcPts val="100"/>
              </a:spcBef>
              <a:buFont typeface="Arial"/>
              <a:buChar char="•"/>
            </a:pPr>
            <a:r>
              <a:rPr sz="3200" dirty="0" err="1">
                <a:latin typeface="Trebuchet MS"/>
                <a:cs typeface="Trebuchet MS"/>
              </a:rPr>
              <a:t>Objetivos</a:t>
            </a:r>
            <a:r>
              <a:rPr lang="es-ES" sz="3200" dirty="0">
                <a:latin typeface="Trebuchet MS"/>
                <a:cs typeface="Trebuchet MS"/>
              </a:rPr>
              <a:t> </a:t>
            </a:r>
          </a:p>
          <a:p>
            <a:pPr marL="469900" marR="1797050" indent="-457200">
              <a:spcBef>
                <a:spcPts val="100"/>
              </a:spcBef>
              <a:buFont typeface="Arial"/>
              <a:buChar char="•"/>
            </a:pPr>
            <a:r>
              <a:rPr sz="3200" spc="150" dirty="0" err="1">
                <a:latin typeface="Trebuchet MS"/>
                <a:cs typeface="Trebuchet MS"/>
              </a:rPr>
              <a:t>J</a:t>
            </a:r>
            <a:r>
              <a:rPr sz="3200" spc="110" dirty="0" err="1">
                <a:latin typeface="Trebuchet MS"/>
                <a:cs typeface="Trebuchet MS"/>
              </a:rPr>
              <a:t>u</a:t>
            </a:r>
            <a:r>
              <a:rPr sz="3200" spc="285" dirty="0" err="1">
                <a:latin typeface="Trebuchet MS"/>
                <a:cs typeface="Trebuchet MS"/>
              </a:rPr>
              <a:t>s</a:t>
            </a:r>
            <a:r>
              <a:rPr sz="3200" spc="-85" dirty="0" err="1">
                <a:latin typeface="Trebuchet MS"/>
                <a:cs typeface="Trebuchet MS"/>
              </a:rPr>
              <a:t>t</a:t>
            </a:r>
            <a:r>
              <a:rPr sz="3200" spc="-95" dirty="0" err="1">
                <a:latin typeface="Trebuchet MS"/>
                <a:cs typeface="Trebuchet MS"/>
              </a:rPr>
              <a:t>i</a:t>
            </a:r>
            <a:r>
              <a:rPr sz="3200" spc="-155" dirty="0" err="1">
                <a:latin typeface="Trebuchet MS"/>
                <a:cs typeface="Trebuchet MS"/>
              </a:rPr>
              <a:t>f</a:t>
            </a:r>
            <a:r>
              <a:rPr sz="3200" spc="-15" dirty="0" err="1">
                <a:latin typeface="Trebuchet MS"/>
                <a:cs typeface="Trebuchet MS"/>
              </a:rPr>
              <a:t>i</a:t>
            </a:r>
            <a:r>
              <a:rPr sz="3200" spc="-55" dirty="0" err="1">
                <a:latin typeface="Trebuchet MS"/>
                <a:cs typeface="Trebuchet MS"/>
              </a:rPr>
              <a:t>c</a:t>
            </a:r>
            <a:r>
              <a:rPr sz="3200" spc="25" dirty="0" err="1">
                <a:latin typeface="Trebuchet MS"/>
                <a:cs typeface="Trebuchet MS"/>
              </a:rPr>
              <a:t>a</a:t>
            </a:r>
            <a:r>
              <a:rPr sz="3200" spc="120" dirty="0" err="1">
                <a:latin typeface="Trebuchet MS"/>
                <a:cs typeface="Trebuchet MS"/>
              </a:rPr>
              <a:t>c</a:t>
            </a:r>
            <a:r>
              <a:rPr sz="3200" spc="-10" dirty="0" err="1">
                <a:latin typeface="Trebuchet MS"/>
                <a:cs typeface="Trebuchet MS"/>
              </a:rPr>
              <a:t>i</a:t>
            </a:r>
            <a:r>
              <a:rPr lang="es-US" sz="3200" spc="-10" dirty="0" err="1">
                <a:latin typeface="Trebuchet MS"/>
                <a:cs typeface="Trebuchet MS"/>
              </a:rPr>
              <a:t>ón</a:t>
            </a:r>
            <a:endParaRPr lang="es-US" sz="3200" spc="-10" dirty="0">
              <a:latin typeface="Trebuchet MS"/>
              <a:cs typeface="Trebuchet MS"/>
            </a:endParaRPr>
          </a:p>
          <a:p>
            <a:pPr marL="469900" marR="1797050" indent="-457200">
              <a:spcBef>
                <a:spcPts val="100"/>
              </a:spcBef>
              <a:buFont typeface="Arial"/>
              <a:buChar char="•"/>
            </a:pPr>
            <a:r>
              <a:rPr lang="es-US" sz="3200" spc="-10" dirty="0">
                <a:latin typeface="Trebuchet MS"/>
                <a:cs typeface="Trebuchet MS"/>
              </a:rPr>
              <a:t>Requisitos RF Y RNF</a:t>
            </a:r>
            <a:endParaRPr lang="es-ES" sz="3200" dirty="0">
              <a:latin typeface="Trebuchet MS"/>
              <a:cs typeface="Trebuchet MS"/>
            </a:endParaRPr>
          </a:p>
          <a:p>
            <a:pPr marL="469900" marR="1797050" indent="-457200">
              <a:spcBef>
                <a:spcPts val="100"/>
              </a:spcBef>
              <a:buFont typeface="Arial"/>
              <a:buChar char="•"/>
            </a:pPr>
            <a:r>
              <a:rPr sz="3200" spc="60" dirty="0" err="1">
                <a:latin typeface="Trebuchet MS"/>
                <a:cs typeface="Trebuchet MS"/>
              </a:rPr>
              <a:t>Alcance</a:t>
            </a:r>
            <a:r>
              <a:rPr lang="es-ES" sz="3200" spc="60" dirty="0">
                <a:latin typeface="Trebuchet MS"/>
                <a:cs typeface="Trebuchet MS"/>
              </a:rPr>
              <a:t> </a:t>
            </a:r>
            <a:endParaRPr lang="es-ES" sz="3200" dirty="0">
              <a:latin typeface="Trebuchet MS"/>
              <a:cs typeface="Trebuchet MS"/>
            </a:endParaRPr>
          </a:p>
          <a:p>
            <a:pPr marL="469900" marR="1797050" indent="-457200">
              <a:spcBef>
                <a:spcPts val="100"/>
              </a:spcBef>
              <a:buFont typeface="Arial"/>
              <a:buChar char="•"/>
            </a:pPr>
            <a:r>
              <a:rPr sz="3200" spc="25" dirty="0" err="1">
                <a:latin typeface="Trebuchet MS"/>
                <a:cs typeface="Trebuchet MS"/>
              </a:rPr>
              <a:t>Delimitación</a:t>
            </a:r>
            <a:endParaRPr lang="es-US" sz="3200" spc="25" dirty="0">
              <a:latin typeface="Trebuchet MS"/>
              <a:cs typeface="Trebuchet MS"/>
            </a:endParaRPr>
          </a:p>
          <a:p>
            <a:pPr marL="469900" marR="1797050" indent="-457200">
              <a:spcBef>
                <a:spcPts val="100"/>
              </a:spcBef>
              <a:buFont typeface="Arial"/>
              <a:buChar char="•"/>
            </a:pPr>
            <a:r>
              <a:rPr lang="es-US" sz="3200" spc="25" dirty="0">
                <a:latin typeface="Trebuchet MS"/>
                <a:cs typeface="Trebuchet MS"/>
              </a:rPr>
              <a:t>Conclusión</a:t>
            </a:r>
            <a:endParaRPr sz="3200" dirty="0">
              <a:latin typeface="Trebuchet MS"/>
              <a:cs typeface="Trebuchet MS"/>
            </a:endParaRPr>
          </a:p>
          <a:p>
            <a:pPr marL="12700">
              <a:lnSpc>
                <a:spcPct val="100000"/>
              </a:lnSpc>
            </a:pPr>
            <a:endParaRPr sz="3200" spc="55" dirty="0">
              <a:latin typeface="Trebuchet MS"/>
              <a:cs typeface="Trebuchet MS"/>
            </a:endParaRPr>
          </a:p>
        </p:txBody>
      </p:sp>
      <p:pic>
        <p:nvPicPr>
          <p:cNvPr id="17" name="Imagen 16" descr="Logotipo&#10;&#10;Descripción generada automáticamente">
            <a:extLst>
              <a:ext uri="{FF2B5EF4-FFF2-40B4-BE49-F238E27FC236}">
                <a16:creationId xmlns:a16="http://schemas.microsoft.com/office/drawing/2014/main" id="{245F93D4-07CC-67E7-F9F6-8F5B3D370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53" y="3202778"/>
            <a:ext cx="2796247" cy="131982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4" name="Imagen 3"/>
          <p:cNvPicPr>
            <a:picLocks noChangeAspect="1"/>
          </p:cNvPicPr>
          <p:nvPr/>
        </p:nvPicPr>
        <p:blipFill>
          <a:blip r:embed="rId4"/>
          <a:stretch>
            <a:fillRect/>
          </a:stretch>
        </p:blipFill>
        <p:spPr>
          <a:xfrm>
            <a:off x="1096241" y="1823601"/>
            <a:ext cx="8782050" cy="4116586"/>
          </a:xfrm>
          <a:prstGeom prst="rect">
            <a:avLst/>
          </a:prstGeom>
        </p:spPr>
      </p:pic>
    </p:spTree>
    <p:extLst>
      <p:ext uri="{BB962C8B-B14F-4D97-AF65-F5344CB8AC3E}">
        <p14:creationId xmlns:p14="http://schemas.microsoft.com/office/powerpoint/2010/main" val="3979329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5" name="Imagen 4"/>
          <p:cNvPicPr>
            <a:picLocks noChangeAspect="1"/>
          </p:cNvPicPr>
          <p:nvPr/>
        </p:nvPicPr>
        <p:blipFill>
          <a:blip r:embed="rId4"/>
          <a:stretch>
            <a:fillRect/>
          </a:stretch>
        </p:blipFill>
        <p:spPr>
          <a:xfrm>
            <a:off x="933450" y="1723125"/>
            <a:ext cx="9391650" cy="4437555"/>
          </a:xfrm>
          <a:prstGeom prst="rect">
            <a:avLst/>
          </a:prstGeom>
        </p:spPr>
      </p:pic>
    </p:spTree>
    <p:extLst>
      <p:ext uri="{BB962C8B-B14F-4D97-AF65-F5344CB8AC3E}">
        <p14:creationId xmlns:p14="http://schemas.microsoft.com/office/powerpoint/2010/main" val="1859523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0122" y="159480"/>
            <a:ext cx="8532877" cy="1366400"/>
          </a:xfrm>
          <a:prstGeom prst="rect">
            <a:avLst/>
          </a:prstGeom>
        </p:spPr>
        <p:txBody>
          <a:bodyPr vert="horz" wrap="square" lIns="0" tIns="12065" rIns="0" bIns="0" rtlCol="0" anchor="t">
            <a:spAutoFit/>
          </a:bodyPr>
          <a:lstStyle/>
          <a:p>
            <a:pPr marL="12700">
              <a:spcBef>
                <a:spcPts val="95"/>
              </a:spcBef>
            </a:pPr>
            <a:r>
              <a:rPr lang="en-US" sz="4400" spc="235" dirty="0"/>
              <a:t>POSTMAN PRUEBAS ESTRUCTURA</a:t>
            </a:r>
            <a:endParaRPr lang="es-ES" dirty="0"/>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7" name="CuadroTexto 6"/>
          <p:cNvSpPr txBox="1"/>
          <p:nvPr/>
        </p:nvSpPr>
        <p:spPr>
          <a:xfrm>
            <a:off x="7800109" y="1592320"/>
            <a:ext cx="4156364" cy="261610"/>
          </a:xfrm>
          <a:prstGeom prst="rect">
            <a:avLst/>
          </a:prstGeom>
          <a:noFill/>
        </p:spPr>
        <p:txBody>
          <a:bodyPr wrap="square" rtlCol="0">
            <a:spAutoFit/>
          </a:bodyPr>
          <a:lstStyle/>
          <a:p>
            <a:endParaRPr lang="en-US" sz="1100" dirty="0"/>
          </a:p>
        </p:txBody>
      </p:sp>
      <p:pic>
        <p:nvPicPr>
          <p:cNvPr id="4" name="Imagen 3"/>
          <p:cNvPicPr>
            <a:picLocks noChangeAspect="1"/>
          </p:cNvPicPr>
          <p:nvPr/>
        </p:nvPicPr>
        <p:blipFill>
          <a:blip r:embed="rId4"/>
          <a:stretch>
            <a:fillRect/>
          </a:stretch>
        </p:blipFill>
        <p:spPr>
          <a:xfrm>
            <a:off x="895349" y="1916641"/>
            <a:ext cx="10401300" cy="3939492"/>
          </a:xfrm>
          <a:prstGeom prst="rect">
            <a:avLst/>
          </a:prstGeom>
        </p:spPr>
      </p:pic>
    </p:spTree>
    <p:extLst>
      <p:ext uri="{BB962C8B-B14F-4D97-AF65-F5344CB8AC3E}">
        <p14:creationId xmlns:p14="http://schemas.microsoft.com/office/powerpoint/2010/main" val="411435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lnSpc>
                <a:spcPct val="100000"/>
              </a:lnSpc>
              <a:spcBef>
                <a:spcPts val="95"/>
              </a:spcBef>
            </a:pPr>
            <a:r>
              <a:rPr lang="en-US" sz="4400" spc="235"/>
              <a:t>REPOSITORIO</a:t>
            </a: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
        <p:nvSpPr>
          <p:cNvPr id="5" name="Rectángulo 4"/>
          <p:cNvSpPr/>
          <p:nvPr/>
        </p:nvSpPr>
        <p:spPr>
          <a:xfrm>
            <a:off x="1087817" y="1839068"/>
            <a:ext cx="8058150" cy="2031325"/>
          </a:xfrm>
          <a:prstGeom prst="rect">
            <a:avLst/>
          </a:prstGeom>
        </p:spPr>
        <p:txBody>
          <a:bodyPr wrap="square">
            <a:spAutoFit/>
          </a:bodyPr>
          <a:lstStyle/>
          <a:p>
            <a:r>
              <a:rPr lang="en-US" dirty="0">
                <a:hlinkClick r:id="rId4"/>
              </a:rPr>
              <a:t>https://github.com/luckhazzard03/ADSO_N_2617510_G2R/tree/main/trim_6</a:t>
            </a:r>
            <a:endParaRPr lang="en-US" dirty="0"/>
          </a:p>
          <a:p>
            <a:r>
              <a:rPr lang="en-US" dirty="0">
                <a:hlinkClick r:id="rId5"/>
              </a:rPr>
              <a:t>https://console.firebase.google.com/u/0/?hl=es</a:t>
            </a:r>
            <a:endParaRPr lang="en-US" dirty="0"/>
          </a:p>
          <a:p>
            <a:r>
              <a:rPr lang="en-US" dirty="0">
                <a:hlinkClick r:id="rId6"/>
              </a:rPr>
              <a:t>https://github.com/Juli2888/ADSO_N_2617510</a:t>
            </a:r>
            <a:endParaRPr lang="en-US" dirty="0"/>
          </a:p>
          <a:p>
            <a:r>
              <a:rPr lang="en-US" dirty="0">
                <a:hlinkClick r:id="rId7"/>
              </a:rPr>
              <a:t>https://web.postman.co/</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9351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65251"/>
            <a:ext cx="2637790" cy="695960"/>
          </a:xfrm>
          <a:prstGeom prst="rect">
            <a:avLst/>
          </a:prstGeom>
        </p:spPr>
        <p:txBody>
          <a:bodyPr vert="horz" wrap="square" lIns="0" tIns="12065" rIns="0" bIns="0" rtlCol="0">
            <a:spAutoFit/>
          </a:bodyPr>
          <a:lstStyle/>
          <a:p>
            <a:pPr marL="12700">
              <a:lnSpc>
                <a:spcPct val="100000"/>
              </a:lnSpc>
              <a:spcBef>
                <a:spcPts val="95"/>
              </a:spcBef>
            </a:pPr>
            <a:r>
              <a:rPr sz="4400" spc="240"/>
              <a:t>Problema</a:t>
            </a:r>
            <a:endParaRPr sz="4400"/>
          </a:p>
        </p:txBody>
      </p:sp>
      <p:sp>
        <p:nvSpPr>
          <p:cNvPr id="8" name="object 8"/>
          <p:cNvSpPr txBox="1"/>
          <p:nvPr/>
        </p:nvSpPr>
        <p:spPr>
          <a:xfrm>
            <a:off x="609600" y="2105164"/>
            <a:ext cx="11095355" cy="3990836"/>
          </a:xfrm>
          <a:prstGeom prst="rect">
            <a:avLst/>
          </a:prstGeom>
        </p:spPr>
        <p:txBody>
          <a:bodyPr vert="horz" wrap="square" lIns="0" tIns="12700" rIns="0" bIns="0" rtlCol="0" anchor="t">
            <a:spAutoFit/>
          </a:bodyPr>
          <a:lstStyle/>
          <a:p>
            <a:pPr marL="12700">
              <a:lnSpc>
                <a:spcPct val="100000"/>
              </a:lnSpc>
              <a:spcBef>
                <a:spcPts val="100"/>
              </a:spcBef>
            </a:pPr>
            <a:endParaRPr lang="es-ES" sz="1600" spc="-15">
              <a:latin typeface="Trebuchet MS"/>
              <a:cs typeface="Trebuchet MS"/>
            </a:endParaRPr>
          </a:p>
          <a:p>
            <a:pPr>
              <a:lnSpc>
                <a:spcPct val="100000"/>
              </a:lnSpc>
              <a:spcBef>
                <a:spcPts val="5"/>
              </a:spcBef>
            </a:pPr>
            <a:endParaRPr sz="1650">
              <a:latin typeface="Trebuchet MS"/>
              <a:cs typeface="Trebuchet MS"/>
            </a:endParaRPr>
          </a:p>
          <a:p>
            <a:pPr marL="298450" indent="-285750">
              <a:lnSpc>
                <a:spcPct val="100000"/>
              </a:lnSpc>
              <a:buFont typeface="Arial"/>
              <a:buChar char="•"/>
              <a:tabLst>
                <a:tab pos="297815" algn="l"/>
                <a:tab pos="298450" algn="l"/>
              </a:tabLst>
            </a:pPr>
            <a:r>
              <a:rPr lang="es-MX" sz="1600" b="0" i="0">
                <a:solidFill>
                  <a:srgbClr val="000000"/>
                </a:solidFill>
                <a:effectLst/>
                <a:latin typeface="Trebuchet MS"/>
              </a:rPr>
              <a:t>El restaurante Betel con 7 años de antigüedad ubicada en la ciudad de Bogotá D.C en la localidad de Usme (Dg 91 a bis Sur #14h-13) es un restaurante que opera </a:t>
            </a:r>
            <a:r>
              <a:rPr lang="es-MX" sz="1600">
                <a:solidFill>
                  <a:srgbClr val="000000"/>
                </a:solidFill>
                <a:latin typeface="Trebuchet MS"/>
              </a:rPr>
              <a:t>actualmente</a:t>
            </a:r>
            <a:r>
              <a:rPr lang="es-MX" sz="1600" b="0" i="0">
                <a:solidFill>
                  <a:srgbClr val="000000"/>
                </a:solidFill>
                <a:effectLst/>
                <a:latin typeface="Trebuchet MS"/>
              </a:rPr>
              <a:t> los 7 días de la semana se dedica a la preparación de alimentos para desayunos y almuerzos.</a:t>
            </a:r>
            <a:endParaRPr sz="1600">
              <a:latin typeface="Trebuchet MS"/>
              <a:cs typeface="Trebuchet MS"/>
            </a:endParaRPr>
          </a:p>
          <a:p>
            <a:pPr>
              <a:lnSpc>
                <a:spcPct val="100000"/>
              </a:lnSpc>
              <a:spcBef>
                <a:spcPts val="5"/>
              </a:spcBef>
              <a:buFont typeface="Arial"/>
              <a:buChar char="•"/>
            </a:pPr>
            <a:endParaRPr sz="1650">
              <a:latin typeface="Trebuchet MS"/>
              <a:cs typeface="Trebuchet MS"/>
            </a:endParaRPr>
          </a:p>
          <a:p>
            <a:pPr>
              <a:buFont typeface="Arial"/>
              <a:buChar char="•"/>
            </a:pPr>
            <a:r>
              <a:rPr lang="es-MX" sz="1650">
                <a:latin typeface="Trebuchet MS"/>
                <a:cs typeface="Trebuchet MS"/>
              </a:rPr>
              <a:t>   </a:t>
            </a:r>
            <a:r>
              <a:rPr lang="es-MX" sz="1600">
                <a:latin typeface="Trebuchet MS"/>
                <a:cs typeface="Trebuchet MS"/>
              </a:rPr>
              <a:t>los procesos en los que se van a intervenir son  inventarios, gestión de comandas, gestión de menú</a:t>
            </a:r>
            <a:r>
              <a:rPr lang="es-MX" sz="1650">
                <a:latin typeface="Trebuchet MS"/>
                <a:cs typeface="Trebuchet MS"/>
              </a:rPr>
              <a:t>. </a:t>
            </a:r>
          </a:p>
          <a:p>
            <a:pPr>
              <a:lnSpc>
                <a:spcPct val="100000"/>
              </a:lnSpc>
            </a:pPr>
            <a:endParaRPr sz="1650">
              <a:latin typeface="Trebuchet MS"/>
              <a:cs typeface="Trebuchet MS"/>
            </a:endParaRPr>
          </a:p>
          <a:p>
            <a:pPr marL="298450" marR="273685" indent="-285750">
              <a:lnSpc>
                <a:spcPct val="100000"/>
              </a:lnSpc>
              <a:spcBef>
                <a:spcPts val="5"/>
              </a:spcBef>
              <a:buFont typeface="Arial"/>
              <a:buChar char="•"/>
              <a:tabLst>
                <a:tab pos="297815" algn="l"/>
                <a:tab pos="298450" algn="l"/>
              </a:tabLst>
            </a:pPr>
            <a:r>
              <a:rPr sz="1600" spc="45">
                <a:latin typeface="Trebuchet MS"/>
                <a:cs typeface="Trebuchet MS"/>
              </a:rPr>
              <a:t>El </a:t>
            </a:r>
            <a:r>
              <a:rPr sz="1600" spc="30" err="1">
                <a:latin typeface="Trebuchet MS"/>
                <a:cs typeface="Trebuchet MS"/>
              </a:rPr>
              <a:t>análisis</a:t>
            </a:r>
            <a:r>
              <a:rPr sz="1600" spc="30">
                <a:latin typeface="Trebuchet MS"/>
                <a:cs typeface="Trebuchet MS"/>
              </a:rPr>
              <a:t> </a:t>
            </a:r>
            <a:r>
              <a:rPr sz="1600" spc="45">
                <a:latin typeface="Trebuchet MS"/>
                <a:cs typeface="Trebuchet MS"/>
              </a:rPr>
              <a:t>de </a:t>
            </a:r>
            <a:r>
              <a:rPr sz="1600" spc="-5">
                <a:latin typeface="Trebuchet MS"/>
                <a:cs typeface="Trebuchet MS"/>
              </a:rPr>
              <a:t>la </a:t>
            </a:r>
            <a:r>
              <a:rPr lang="es-CO" sz="1600" spc="15">
                <a:latin typeface="Trebuchet MS"/>
                <a:cs typeface="Trebuchet MS"/>
              </a:rPr>
              <a:t>información</a:t>
            </a:r>
            <a:r>
              <a:rPr sz="1600" spc="15">
                <a:latin typeface="Trebuchet MS"/>
                <a:cs typeface="Trebuchet MS"/>
              </a:rPr>
              <a:t>:</a:t>
            </a:r>
            <a:r>
              <a:rPr lang="es-MX" sz="1600" spc="15">
                <a:latin typeface="Trebuchet MS"/>
                <a:cs typeface="Trebuchet MS"/>
              </a:rPr>
              <a:t> </a:t>
            </a:r>
            <a:r>
              <a:rPr sz="1600" spc="-15" err="1">
                <a:latin typeface="Trebuchet MS"/>
                <a:cs typeface="Trebuchet MS"/>
              </a:rPr>
              <a:t>Entrevista</a:t>
            </a:r>
            <a:r>
              <a:rPr lang="es-MX" sz="1600" spc="-15">
                <a:latin typeface="Trebuchet MS"/>
                <a:cs typeface="Trebuchet MS"/>
              </a:rPr>
              <a:t>.</a:t>
            </a:r>
            <a:endParaRPr sz="1600">
              <a:latin typeface="Trebuchet MS"/>
              <a:cs typeface="Trebuchet MS"/>
            </a:endParaRPr>
          </a:p>
          <a:p>
            <a:pPr>
              <a:lnSpc>
                <a:spcPct val="100000"/>
              </a:lnSpc>
              <a:spcBef>
                <a:spcPts val="5"/>
              </a:spcBef>
              <a:buFont typeface="Arial"/>
              <a:buChar char="•"/>
            </a:pPr>
            <a:endParaRPr sz="1650">
              <a:latin typeface="Trebuchet MS"/>
              <a:cs typeface="Trebuchet MS"/>
            </a:endParaRPr>
          </a:p>
          <a:p>
            <a:pPr marL="298450" marR="883285" indent="-285750" algn="just">
              <a:buFont typeface="Arial"/>
              <a:buChar char="•"/>
              <a:tabLst>
                <a:tab pos="298450" algn="l"/>
              </a:tabLst>
            </a:pPr>
            <a:r>
              <a:rPr sz="1600" spc="95">
                <a:latin typeface="Trebuchet MS"/>
                <a:cs typeface="Trebuchet MS"/>
              </a:rPr>
              <a:t>Las </a:t>
            </a:r>
            <a:r>
              <a:rPr sz="1600" spc="55" err="1">
                <a:latin typeface="Trebuchet MS"/>
                <a:cs typeface="Trebuchet MS"/>
              </a:rPr>
              <a:t>necesidades</a:t>
            </a:r>
            <a:r>
              <a:rPr sz="1600" spc="55">
                <a:latin typeface="Trebuchet MS"/>
                <a:cs typeface="Trebuchet MS"/>
              </a:rPr>
              <a:t> </a:t>
            </a:r>
            <a:r>
              <a:rPr sz="1600" spc="30" err="1">
                <a:latin typeface="Trebuchet MS"/>
                <a:cs typeface="Trebuchet MS"/>
              </a:rPr>
              <a:t>encontradas</a:t>
            </a:r>
            <a:r>
              <a:rPr lang="es-MX" sz="1600" spc="30">
                <a:latin typeface="Trebuchet MS"/>
                <a:cs typeface="Trebuchet MS"/>
              </a:rPr>
              <a:t>, inventarios: no se lleva un orden consecutivo de cada producto y algunas veces no se genera la orden de compra para abastecer el inventario faltante, gestión de comandas: el comensal  no tiene claro que tipo de menú que esta disponible, gestión de menú: el menú es descrito por el mesero por lo tanto no hay un menú físico que ofrecer o carta menú, reservas: estas no tienen un orden especifico ya que manejan horas pico y por lo general los clientes llegan a una misma hora y esto genera congestión en el establecimiento.  </a:t>
            </a:r>
            <a:endParaRPr sz="1900">
              <a:latin typeface="Trebuchet MS"/>
              <a:cs typeface="Trebuchet MS"/>
            </a:endParaRPr>
          </a:p>
        </p:txBody>
      </p:sp>
      <p:pic>
        <p:nvPicPr>
          <p:cNvPr id="12" name="Imagen 11" descr="Logotipo&#10;&#10;Descripción generada automáticamente">
            <a:extLst>
              <a:ext uri="{FF2B5EF4-FFF2-40B4-BE49-F238E27FC236}">
                <a16:creationId xmlns:a16="http://schemas.microsoft.com/office/drawing/2014/main" id="{D8895F3E-53D8-0D92-4BFD-19437D3D2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pic>
        <p:nvPicPr>
          <p:cNvPr id="14" name="Imagen 13" descr="Un letrero de color negro&#10;&#10;Descripción generada automáticamente con confianza baja">
            <a:extLst>
              <a:ext uri="{FF2B5EF4-FFF2-40B4-BE49-F238E27FC236}">
                <a16:creationId xmlns:a16="http://schemas.microsoft.com/office/drawing/2014/main" id="{63C7D5EC-84FA-0E95-1CD4-E32D7E8B1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1935" y="386897"/>
            <a:ext cx="827533" cy="8275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0"/>
              <a:ext cx="12191999"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93789" y="302879"/>
              <a:ext cx="184481" cy="1847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055096" y="516991"/>
              <a:ext cx="857885" cy="620395"/>
            </a:xfrm>
            <a:custGeom>
              <a:avLst/>
              <a:gdLst/>
              <a:ahLst/>
              <a:cxnLst/>
              <a:rect l="l" t="t" r="r" b="b"/>
              <a:pathLst>
                <a:path w="857884" h="620394">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p:spPr>
          <p:txBody>
            <a:bodyPr wrap="square" lIns="0" tIns="0" rIns="0" bIns="0" rtlCol="0"/>
            <a:lstStyle/>
            <a:p>
              <a:endParaRPr/>
            </a:p>
          </p:txBody>
        </p:sp>
        <p:sp>
          <p:nvSpPr>
            <p:cNvPr id="6" name="object 6"/>
            <p:cNvSpPr/>
            <p:nvPr/>
          </p:nvSpPr>
          <p:spPr>
            <a:xfrm>
              <a:off x="1313688" y="593598"/>
              <a:ext cx="3527425" cy="347980"/>
            </a:xfrm>
            <a:custGeom>
              <a:avLst/>
              <a:gdLst/>
              <a:ahLst/>
              <a:cxnLst/>
              <a:rect l="l" t="t" r="r" b="b"/>
              <a:pathLst>
                <a:path w="3527425" h="347980">
                  <a:moveTo>
                    <a:pt x="3527298" y="0"/>
                  </a:moveTo>
                  <a:lnTo>
                    <a:pt x="0" y="0"/>
                  </a:lnTo>
                  <a:lnTo>
                    <a:pt x="0" y="347472"/>
                  </a:lnTo>
                  <a:lnTo>
                    <a:pt x="3527298" y="347472"/>
                  </a:lnTo>
                  <a:lnTo>
                    <a:pt x="3527298" y="0"/>
                  </a:lnTo>
                  <a:close/>
                </a:path>
              </a:pathLst>
            </a:custGeom>
            <a:solidFill>
              <a:srgbClr val="D9D9D9"/>
            </a:solidFill>
          </p:spPr>
          <p:txBody>
            <a:bodyPr wrap="square" lIns="0" tIns="0" rIns="0" bIns="0" rtlCol="0"/>
            <a:lstStyle/>
            <a:p>
              <a:endParaRPr/>
            </a:p>
          </p:txBody>
        </p:sp>
      </p:grpSp>
      <p:sp>
        <p:nvSpPr>
          <p:cNvPr id="7" name="object 7"/>
          <p:cNvSpPr txBox="1">
            <a:spLocks noGrp="1"/>
          </p:cNvSpPr>
          <p:nvPr>
            <p:ph type="title"/>
          </p:nvPr>
        </p:nvSpPr>
        <p:spPr>
          <a:xfrm>
            <a:off x="1491488" y="275589"/>
            <a:ext cx="3171825" cy="513080"/>
          </a:xfrm>
          <a:prstGeom prst="rect">
            <a:avLst/>
          </a:prstGeom>
        </p:spPr>
        <p:txBody>
          <a:bodyPr vert="horz" wrap="square" lIns="0" tIns="12065" rIns="0" bIns="0" rtlCol="0">
            <a:spAutoFit/>
          </a:bodyPr>
          <a:lstStyle/>
          <a:p>
            <a:pPr marL="12700">
              <a:lnSpc>
                <a:spcPct val="100000"/>
              </a:lnSpc>
              <a:spcBef>
                <a:spcPts val="95"/>
              </a:spcBef>
            </a:pPr>
            <a:r>
              <a:rPr sz="3200" spc="-15">
                <a:solidFill>
                  <a:srgbClr val="38AA00"/>
                </a:solidFill>
              </a:rPr>
              <a:t>Objetivo</a:t>
            </a:r>
            <a:r>
              <a:rPr sz="3200" spc="-10">
                <a:solidFill>
                  <a:srgbClr val="38AA00"/>
                </a:solidFill>
              </a:rPr>
              <a:t> </a:t>
            </a:r>
            <a:r>
              <a:rPr sz="3200" spc="35">
                <a:solidFill>
                  <a:srgbClr val="38AA00"/>
                </a:solidFill>
              </a:rPr>
              <a:t>General</a:t>
            </a:r>
            <a:endParaRPr sz="3200"/>
          </a:p>
        </p:txBody>
      </p:sp>
      <p:sp>
        <p:nvSpPr>
          <p:cNvPr id="8" name="object 8"/>
          <p:cNvSpPr txBox="1"/>
          <p:nvPr/>
        </p:nvSpPr>
        <p:spPr>
          <a:xfrm>
            <a:off x="484631" y="1310131"/>
            <a:ext cx="5230369" cy="751488"/>
          </a:xfrm>
          <a:prstGeom prst="rect">
            <a:avLst/>
          </a:prstGeom>
        </p:spPr>
        <p:txBody>
          <a:bodyPr vert="horz" wrap="square" lIns="0" tIns="12700" rIns="0" bIns="0" rtlCol="0" anchor="t">
            <a:spAutoFit/>
          </a:bodyPr>
          <a:lstStyle/>
          <a:p>
            <a:pPr marL="12700" marR="5080">
              <a:spcBef>
                <a:spcPts val="100"/>
              </a:spcBef>
            </a:pPr>
            <a:r>
              <a:rPr lang="es-ES" sz="1600" b="0" i="0">
                <a:solidFill>
                  <a:srgbClr val="000000"/>
                </a:solidFill>
                <a:effectLst/>
                <a:latin typeface="Trebuchet MS"/>
              </a:rPr>
              <a:t>Desarrollar un sistema de información web que permita controlar el inventario,</a:t>
            </a:r>
            <a:r>
              <a:rPr lang="es-ES" sz="1600">
                <a:solidFill>
                  <a:srgbClr val="000000"/>
                </a:solidFill>
                <a:latin typeface="Trebuchet MS"/>
              </a:rPr>
              <a:t> </a:t>
            </a:r>
            <a:r>
              <a:rPr lang="es-ES" sz="1600" b="0" i="0">
                <a:solidFill>
                  <a:srgbClr val="000000"/>
                </a:solidFill>
                <a:effectLst/>
                <a:latin typeface="Trebuchet MS"/>
              </a:rPr>
              <a:t>comandas de pedidos para el restaurante Betel.</a:t>
            </a:r>
            <a:endParaRPr sz="1600">
              <a:latin typeface="Trebuchet MS"/>
              <a:cs typeface="Trebuchet MS"/>
            </a:endParaRPr>
          </a:p>
        </p:txBody>
      </p:sp>
      <p:sp>
        <p:nvSpPr>
          <p:cNvPr id="11" name="object 11"/>
          <p:cNvSpPr/>
          <p:nvPr/>
        </p:nvSpPr>
        <p:spPr>
          <a:xfrm>
            <a:off x="484631" y="3146298"/>
            <a:ext cx="4166870" cy="346710"/>
          </a:xfrm>
          <a:custGeom>
            <a:avLst/>
            <a:gdLst/>
            <a:ahLst/>
            <a:cxnLst/>
            <a:rect l="l" t="t" r="r" b="b"/>
            <a:pathLst>
              <a:path w="4166870" h="346710">
                <a:moveTo>
                  <a:pt x="4166616" y="0"/>
                </a:moveTo>
                <a:lnTo>
                  <a:pt x="0" y="0"/>
                </a:lnTo>
                <a:lnTo>
                  <a:pt x="0" y="346710"/>
                </a:lnTo>
                <a:lnTo>
                  <a:pt x="4166616" y="346710"/>
                </a:lnTo>
                <a:lnTo>
                  <a:pt x="4166616" y="0"/>
                </a:lnTo>
                <a:close/>
              </a:path>
            </a:pathLst>
          </a:custGeom>
          <a:solidFill>
            <a:srgbClr val="D9D9D9"/>
          </a:solidFill>
        </p:spPr>
        <p:txBody>
          <a:bodyPr wrap="square" lIns="0" tIns="0" rIns="0" bIns="0" rtlCol="0"/>
          <a:lstStyle/>
          <a:p>
            <a:endParaRPr/>
          </a:p>
        </p:txBody>
      </p:sp>
      <p:sp>
        <p:nvSpPr>
          <p:cNvPr id="12" name="object 12"/>
          <p:cNvSpPr txBox="1"/>
          <p:nvPr/>
        </p:nvSpPr>
        <p:spPr>
          <a:xfrm>
            <a:off x="652780" y="2852927"/>
            <a:ext cx="3848100" cy="513080"/>
          </a:xfrm>
          <a:prstGeom prst="rect">
            <a:avLst/>
          </a:prstGeom>
        </p:spPr>
        <p:txBody>
          <a:bodyPr vert="horz" wrap="square" lIns="0" tIns="12065" rIns="0" bIns="0" rtlCol="0">
            <a:spAutoFit/>
          </a:bodyPr>
          <a:lstStyle/>
          <a:p>
            <a:pPr marL="12700">
              <a:lnSpc>
                <a:spcPct val="100000"/>
              </a:lnSpc>
              <a:spcBef>
                <a:spcPts val="95"/>
              </a:spcBef>
            </a:pPr>
            <a:r>
              <a:rPr sz="3200" spc="-15">
                <a:solidFill>
                  <a:srgbClr val="38AA00"/>
                </a:solidFill>
                <a:latin typeface="Trebuchet MS"/>
                <a:cs typeface="Trebuchet MS"/>
              </a:rPr>
              <a:t>Objetivo</a:t>
            </a:r>
            <a:r>
              <a:rPr sz="3200" spc="5">
                <a:solidFill>
                  <a:srgbClr val="38AA00"/>
                </a:solidFill>
                <a:latin typeface="Trebuchet MS"/>
                <a:cs typeface="Trebuchet MS"/>
              </a:rPr>
              <a:t> </a:t>
            </a:r>
            <a:r>
              <a:rPr sz="3200" spc="100">
                <a:solidFill>
                  <a:srgbClr val="38AA00"/>
                </a:solidFill>
                <a:latin typeface="Trebuchet MS"/>
                <a:cs typeface="Trebuchet MS"/>
              </a:rPr>
              <a:t>Específicos</a:t>
            </a:r>
            <a:endParaRPr sz="3200">
              <a:latin typeface="Trebuchet MS"/>
              <a:cs typeface="Trebuchet MS"/>
            </a:endParaRPr>
          </a:p>
        </p:txBody>
      </p:sp>
      <p:sp>
        <p:nvSpPr>
          <p:cNvPr id="13" name="object 13"/>
          <p:cNvSpPr txBox="1"/>
          <p:nvPr/>
        </p:nvSpPr>
        <p:spPr>
          <a:xfrm>
            <a:off x="843025" y="3684016"/>
            <a:ext cx="4653915" cy="1243930"/>
          </a:xfrm>
          <a:prstGeom prst="rect">
            <a:avLst/>
          </a:prstGeom>
        </p:spPr>
        <p:txBody>
          <a:bodyPr vert="horz" wrap="square" lIns="0" tIns="12700" rIns="0" bIns="0" rtlCol="0" anchor="t">
            <a:spAutoFit/>
          </a:bodyPr>
          <a:lstStyle/>
          <a:p>
            <a:pPr marL="298450" marR="773430" indent="-285750">
              <a:spcBef>
                <a:spcPts val="100"/>
              </a:spcBef>
              <a:buFont typeface="Arial"/>
              <a:buChar char="•"/>
              <a:tabLst>
                <a:tab pos="297815" algn="l"/>
                <a:tab pos="298450" algn="l"/>
              </a:tabLst>
            </a:pPr>
            <a:r>
              <a:rPr sz="1600" spc="30" err="1">
                <a:latin typeface="Trebuchet MS"/>
                <a:cs typeface="Trebuchet MS"/>
              </a:rPr>
              <a:t>Gestionar</a:t>
            </a:r>
            <a:r>
              <a:rPr sz="1600" spc="30">
                <a:latin typeface="Trebuchet MS"/>
                <a:cs typeface="Trebuchet MS"/>
              </a:rPr>
              <a:t> </a:t>
            </a:r>
            <a:r>
              <a:rPr sz="1600" spc="65" err="1">
                <a:latin typeface="Trebuchet MS"/>
                <a:cs typeface="Trebuchet MS"/>
              </a:rPr>
              <a:t>los</a:t>
            </a:r>
            <a:r>
              <a:rPr sz="1600" spc="65">
                <a:latin typeface="Trebuchet MS"/>
                <a:cs typeface="Trebuchet MS"/>
              </a:rPr>
              <a:t> </a:t>
            </a:r>
            <a:r>
              <a:rPr sz="1600" spc="55" err="1">
                <a:latin typeface="Trebuchet MS"/>
                <a:cs typeface="Trebuchet MS"/>
              </a:rPr>
              <a:t>Usuarios</a:t>
            </a:r>
            <a:r>
              <a:rPr sz="1600" spc="55">
                <a:latin typeface="Trebuchet MS"/>
                <a:cs typeface="Trebuchet MS"/>
              </a:rPr>
              <a:t> </a:t>
            </a:r>
            <a:r>
              <a:rPr sz="1600" spc="50">
                <a:latin typeface="Trebuchet MS"/>
                <a:cs typeface="Trebuchet MS"/>
              </a:rPr>
              <a:t>de </a:t>
            </a:r>
            <a:r>
              <a:rPr sz="1600" spc="-5">
                <a:latin typeface="Trebuchet MS"/>
                <a:cs typeface="Trebuchet MS"/>
              </a:rPr>
              <a:t>la</a:t>
            </a:r>
            <a:r>
              <a:rPr sz="1600" spc="-170">
                <a:latin typeface="Trebuchet MS"/>
                <a:cs typeface="Trebuchet MS"/>
              </a:rPr>
              <a:t> </a:t>
            </a:r>
            <a:r>
              <a:rPr sz="1600" spc="85" err="1">
                <a:latin typeface="Trebuchet MS"/>
                <a:cs typeface="Trebuchet MS"/>
              </a:rPr>
              <a:t>Empresa</a:t>
            </a:r>
            <a:r>
              <a:rPr lang="es-ES" sz="1600" spc="85">
                <a:latin typeface="Trebuchet MS"/>
                <a:cs typeface="Trebuchet MS"/>
              </a:rPr>
              <a:t> </a:t>
            </a:r>
            <a:r>
              <a:rPr sz="1600" spc="85">
                <a:latin typeface="Trebuchet MS"/>
                <a:cs typeface="Trebuchet MS"/>
              </a:rPr>
              <a:t> </a:t>
            </a:r>
            <a:r>
              <a:rPr lang="es-MX" sz="1600" spc="55">
                <a:latin typeface="Trebuchet MS"/>
                <a:cs typeface="Trebuchet MS"/>
              </a:rPr>
              <a:t>Restaurante Betel</a:t>
            </a:r>
            <a:r>
              <a:rPr sz="1600" spc="30">
                <a:latin typeface="Trebuchet MS"/>
                <a:cs typeface="Trebuchet MS"/>
              </a:rPr>
              <a:t>.</a:t>
            </a:r>
            <a:endParaRPr sz="1600">
              <a:latin typeface="Trebuchet MS"/>
              <a:cs typeface="Trebuchet MS"/>
            </a:endParaRPr>
          </a:p>
          <a:p>
            <a:pPr marL="298450" marR="565785" indent="-285750">
              <a:buFont typeface="Arial"/>
              <a:buChar char="•"/>
              <a:tabLst>
                <a:tab pos="297815" algn="l"/>
                <a:tab pos="298450" algn="l"/>
              </a:tabLst>
            </a:pPr>
            <a:r>
              <a:rPr sz="1600" spc="30">
                <a:latin typeface="Trebuchet MS"/>
                <a:cs typeface="Trebuchet MS"/>
              </a:rPr>
              <a:t>Gestionar </a:t>
            </a:r>
            <a:r>
              <a:rPr lang="es-MX" sz="1600" spc="30">
                <a:latin typeface="Trebuchet MS"/>
                <a:cs typeface="Trebuchet MS"/>
              </a:rPr>
              <a:t>inventarios</a:t>
            </a:r>
            <a:r>
              <a:rPr sz="1600" spc="25">
                <a:latin typeface="Trebuchet MS"/>
                <a:cs typeface="Trebuchet MS"/>
              </a:rPr>
              <a:t> </a:t>
            </a:r>
            <a:r>
              <a:rPr sz="1600" spc="50">
                <a:latin typeface="Trebuchet MS"/>
                <a:cs typeface="Trebuchet MS"/>
              </a:rPr>
              <a:t>de </a:t>
            </a:r>
            <a:r>
              <a:rPr sz="1600" spc="-5">
                <a:latin typeface="Trebuchet MS"/>
                <a:cs typeface="Trebuchet MS"/>
              </a:rPr>
              <a:t>la</a:t>
            </a:r>
            <a:r>
              <a:rPr sz="1600" spc="-120">
                <a:latin typeface="Trebuchet MS"/>
                <a:cs typeface="Trebuchet MS"/>
              </a:rPr>
              <a:t> </a:t>
            </a:r>
            <a:r>
              <a:rPr sz="1600" spc="85">
                <a:latin typeface="Trebuchet MS"/>
                <a:cs typeface="Trebuchet MS"/>
              </a:rPr>
              <a:t>Empresa</a:t>
            </a:r>
            <a:r>
              <a:rPr lang="es-MX" sz="1600" spc="85">
                <a:latin typeface="Trebuchet MS"/>
                <a:cs typeface="Trebuchet MS"/>
              </a:rPr>
              <a:t>. </a:t>
            </a:r>
            <a:r>
              <a:rPr lang="es-MX" sz="1600" spc="30">
                <a:latin typeface="Trebuchet MS"/>
                <a:cs typeface="Trebuchet MS"/>
              </a:rPr>
              <a:t> </a:t>
            </a:r>
            <a:endParaRPr lang="es-ES" sz="1600">
              <a:latin typeface="Trebuchet MS"/>
              <a:cs typeface="Trebuchet MS"/>
            </a:endParaRPr>
          </a:p>
          <a:p>
            <a:pPr marL="298450" marR="526415" indent="-285750">
              <a:lnSpc>
                <a:spcPct val="100000"/>
              </a:lnSpc>
              <a:buFont typeface="Arial"/>
              <a:buChar char="•"/>
              <a:tabLst>
                <a:tab pos="297815" algn="l"/>
                <a:tab pos="298450" algn="l"/>
              </a:tabLst>
            </a:pPr>
            <a:r>
              <a:rPr sz="1600" spc="30" err="1">
                <a:latin typeface="Trebuchet MS"/>
                <a:cs typeface="Trebuchet MS"/>
              </a:rPr>
              <a:t>Gestionar</a:t>
            </a:r>
            <a:r>
              <a:rPr lang="es-MX" sz="1600" spc="30">
                <a:latin typeface="Trebuchet MS"/>
                <a:cs typeface="Trebuchet MS"/>
              </a:rPr>
              <a:t> comandas.</a:t>
            </a:r>
          </a:p>
          <a:p>
            <a:pPr marL="298450" indent="-285750">
              <a:buFont typeface="Arial"/>
              <a:buChar char="•"/>
              <a:tabLst>
                <a:tab pos="297815" algn="l"/>
                <a:tab pos="298450" algn="l"/>
              </a:tabLst>
            </a:pPr>
            <a:r>
              <a:rPr sz="1600" spc="30" err="1">
                <a:latin typeface="Trebuchet MS"/>
                <a:cs typeface="Trebuchet MS"/>
              </a:rPr>
              <a:t>Gestionar</a:t>
            </a:r>
            <a:r>
              <a:rPr sz="1600" spc="30">
                <a:latin typeface="Trebuchet MS"/>
                <a:cs typeface="Trebuchet MS"/>
              </a:rPr>
              <a:t> </a:t>
            </a:r>
            <a:r>
              <a:rPr sz="1600" spc="65" err="1">
                <a:latin typeface="Trebuchet MS"/>
                <a:cs typeface="Trebuchet MS"/>
              </a:rPr>
              <a:t>los</a:t>
            </a:r>
            <a:r>
              <a:rPr sz="1600" spc="65">
                <a:latin typeface="Trebuchet MS"/>
                <a:cs typeface="Trebuchet MS"/>
              </a:rPr>
              <a:t> </a:t>
            </a:r>
            <a:r>
              <a:rPr sz="1600" spc="35" err="1">
                <a:latin typeface="Trebuchet MS"/>
                <a:cs typeface="Trebuchet MS"/>
              </a:rPr>
              <a:t>reportes</a:t>
            </a:r>
            <a:r>
              <a:rPr lang="es-ES" sz="1600" spc="35">
                <a:latin typeface="Trebuchet MS"/>
                <a:cs typeface="Trebuchet MS"/>
              </a:rPr>
              <a:t> del restaurante </a:t>
            </a:r>
            <a:endParaRPr lang="en-US" sz="1600" spc="35">
              <a:latin typeface="Trebuchet MS"/>
              <a:cs typeface="Trebuchet MS"/>
            </a:endParaRPr>
          </a:p>
        </p:txBody>
      </p:sp>
      <p:pic>
        <p:nvPicPr>
          <p:cNvPr id="15" name="Imagen 14" descr="Interfaz de usuario gráfica, Sitio web&#10;&#10;Descripción generada automáticamente">
            <a:extLst>
              <a:ext uri="{FF2B5EF4-FFF2-40B4-BE49-F238E27FC236}">
                <a16:creationId xmlns:a16="http://schemas.microsoft.com/office/drawing/2014/main" id="{B3F60F4F-8EFB-4CB9-A997-F0D5B4EC6C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199" y="1752600"/>
            <a:ext cx="6273800" cy="39073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65251"/>
            <a:ext cx="3537585" cy="695960"/>
          </a:xfrm>
          <a:prstGeom prst="rect">
            <a:avLst/>
          </a:prstGeom>
        </p:spPr>
        <p:txBody>
          <a:bodyPr vert="horz" wrap="square" lIns="0" tIns="12065" rIns="0" bIns="0" rtlCol="0">
            <a:spAutoFit/>
          </a:bodyPr>
          <a:lstStyle/>
          <a:p>
            <a:pPr marL="12700">
              <a:lnSpc>
                <a:spcPct val="100000"/>
              </a:lnSpc>
              <a:spcBef>
                <a:spcPts val="95"/>
              </a:spcBef>
            </a:pPr>
            <a:r>
              <a:rPr sz="4400" spc="215"/>
              <a:t>Justificación</a:t>
            </a:r>
            <a:endParaRPr sz="4400"/>
          </a:p>
        </p:txBody>
      </p:sp>
      <p:sp>
        <p:nvSpPr>
          <p:cNvPr id="8" name="object 8"/>
          <p:cNvSpPr txBox="1"/>
          <p:nvPr/>
        </p:nvSpPr>
        <p:spPr>
          <a:xfrm>
            <a:off x="451104" y="1690877"/>
            <a:ext cx="11175365" cy="3734356"/>
          </a:xfrm>
          <a:prstGeom prst="rect">
            <a:avLst/>
          </a:prstGeom>
        </p:spPr>
        <p:txBody>
          <a:bodyPr vert="horz" wrap="square" lIns="0" tIns="12700" rIns="0" bIns="0" rtlCol="0" anchor="t">
            <a:spAutoFit/>
          </a:bodyPr>
          <a:lstStyle/>
          <a:p>
            <a:pPr marL="298450" indent="-285750">
              <a:spcBef>
                <a:spcPts val="100"/>
              </a:spcBef>
              <a:buFont typeface="Arial"/>
              <a:buChar char="•"/>
              <a:tabLst>
                <a:tab pos="297815" algn="l"/>
                <a:tab pos="298450" algn="l"/>
              </a:tabLst>
            </a:pPr>
            <a:r>
              <a:rPr sz="1600" spc="65" dirty="0">
                <a:latin typeface="Trebuchet MS"/>
                <a:cs typeface="Trebuchet MS"/>
              </a:rPr>
              <a:t>La</a:t>
            </a:r>
            <a:r>
              <a:rPr sz="1600" spc="20" dirty="0">
                <a:latin typeface="Trebuchet MS"/>
                <a:cs typeface="Trebuchet MS"/>
              </a:rPr>
              <a:t> </a:t>
            </a:r>
            <a:r>
              <a:rPr sz="1600" spc="25" dirty="0" err="1">
                <a:latin typeface="Trebuchet MS"/>
                <a:cs typeface="Trebuchet MS"/>
              </a:rPr>
              <a:t>solución</a:t>
            </a:r>
            <a:r>
              <a:rPr lang="es-MX" sz="1600" spc="25" dirty="0">
                <a:latin typeface="Trebuchet MS"/>
                <a:cs typeface="Trebuchet MS"/>
              </a:rPr>
              <a:t> es desarrollar una aplicación intuitiva y fácil de usar, con una interfaz gráfica atractiva y funcionalidades que permitan a los usuarios realizar tareas como registro y actualización de productos, control de stock, gestión de proveedores y cierre de ventas de manera eficiente. Además, se podría implementar un sistema de notificaciones para mantener a los usuarios informados sobre cambios importantes en el inventario.</a:t>
            </a:r>
          </a:p>
          <a:p>
            <a:pPr marL="298450" indent="-285750">
              <a:spcBef>
                <a:spcPts val="100"/>
              </a:spcBef>
              <a:buFont typeface="Arial"/>
              <a:buChar char="•"/>
              <a:tabLst>
                <a:tab pos="297815" algn="l"/>
                <a:tab pos="298450" algn="l"/>
              </a:tabLst>
            </a:pPr>
            <a:endParaRPr sz="1650" dirty="0">
              <a:latin typeface="Trebuchet MS"/>
              <a:cs typeface="Trebuchet MS"/>
            </a:endParaRPr>
          </a:p>
          <a:p>
            <a:pPr marL="298450" marR="123825" indent="-285750">
              <a:buFont typeface="Arial"/>
              <a:buChar char="•"/>
              <a:tabLst>
                <a:tab pos="297815" algn="l"/>
                <a:tab pos="298450" algn="l"/>
              </a:tabLst>
            </a:pPr>
            <a:r>
              <a:rPr sz="1600" spc="65" dirty="0">
                <a:latin typeface="Trebuchet MS"/>
                <a:cs typeface="Trebuchet MS"/>
              </a:rPr>
              <a:t>La </a:t>
            </a:r>
            <a:r>
              <a:rPr sz="1600" spc="30" dirty="0" err="1">
                <a:latin typeface="Trebuchet MS"/>
                <a:cs typeface="Trebuchet MS"/>
              </a:rPr>
              <a:t>importancia</a:t>
            </a:r>
            <a:r>
              <a:rPr sz="1600" spc="30" dirty="0">
                <a:latin typeface="Trebuchet MS"/>
                <a:cs typeface="Trebuchet MS"/>
              </a:rPr>
              <a:t> </a:t>
            </a:r>
            <a:r>
              <a:rPr sz="1600" spc="20" dirty="0">
                <a:latin typeface="Trebuchet MS"/>
                <a:cs typeface="Trebuchet MS"/>
              </a:rPr>
              <a:t>del </a:t>
            </a:r>
            <a:r>
              <a:rPr sz="1600" spc="40" dirty="0">
                <a:latin typeface="Trebuchet MS"/>
                <a:cs typeface="Trebuchet MS"/>
              </a:rPr>
              <a:t>Sistema</a:t>
            </a:r>
            <a:r>
              <a:rPr lang="es-US" sz="1600" spc="40" dirty="0">
                <a:latin typeface="Trebuchet MS"/>
                <a:cs typeface="Trebuchet MS"/>
              </a:rPr>
              <a:t> es</a:t>
            </a:r>
            <a:r>
              <a:rPr sz="1600" spc="40" dirty="0">
                <a:latin typeface="Trebuchet MS"/>
                <a:cs typeface="Trebuchet MS"/>
              </a:rPr>
              <a:t> </a:t>
            </a:r>
            <a:r>
              <a:rPr sz="1600" spc="5" dirty="0" err="1">
                <a:latin typeface="Trebuchet MS"/>
                <a:cs typeface="Trebuchet MS"/>
              </a:rPr>
              <a:t>Permitir</a:t>
            </a:r>
            <a:r>
              <a:rPr sz="1600" spc="5" dirty="0">
                <a:latin typeface="Trebuchet MS"/>
                <a:cs typeface="Trebuchet MS"/>
              </a:rPr>
              <a:t> </a:t>
            </a:r>
            <a:r>
              <a:rPr sz="1600" spc="-5" dirty="0">
                <a:latin typeface="Trebuchet MS"/>
                <a:cs typeface="Trebuchet MS"/>
              </a:rPr>
              <a:t>la </a:t>
            </a:r>
            <a:r>
              <a:rPr sz="1600" spc="35" dirty="0" err="1">
                <a:latin typeface="Trebuchet MS"/>
                <a:cs typeface="Trebuchet MS"/>
              </a:rPr>
              <a:t>gestión</a:t>
            </a:r>
            <a:r>
              <a:rPr sz="1600" spc="35" dirty="0">
                <a:latin typeface="Trebuchet MS"/>
                <a:cs typeface="Trebuchet MS"/>
              </a:rPr>
              <a:t> </a:t>
            </a:r>
            <a:r>
              <a:rPr sz="1600" spc="50" dirty="0">
                <a:latin typeface="Trebuchet MS"/>
                <a:cs typeface="Trebuchet MS"/>
              </a:rPr>
              <a:t>de </a:t>
            </a:r>
            <a:r>
              <a:rPr lang="es-MX" sz="1600" spc="65" dirty="0">
                <a:latin typeface="Trebuchet MS"/>
                <a:cs typeface="Trebuchet MS"/>
              </a:rPr>
              <a:t>administrador, jefe de cocina, mesero</a:t>
            </a:r>
            <a:r>
              <a:rPr sz="1600" spc="-5" dirty="0">
                <a:latin typeface="Trebuchet MS"/>
                <a:cs typeface="Trebuchet MS"/>
              </a:rPr>
              <a:t> </a:t>
            </a:r>
            <a:r>
              <a:rPr sz="1600" spc="110" dirty="0" err="1">
                <a:latin typeface="Trebuchet MS"/>
                <a:cs typeface="Trebuchet MS"/>
              </a:rPr>
              <a:t>como</a:t>
            </a:r>
            <a:r>
              <a:rPr sz="1600" spc="110" dirty="0">
                <a:latin typeface="Trebuchet MS"/>
                <a:cs typeface="Trebuchet MS"/>
              </a:rPr>
              <a:t> </a:t>
            </a:r>
            <a:r>
              <a:rPr sz="1600" spc="55" dirty="0" err="1">
                <a:latin typeface="Trebuchet MS"/>
                <a:cs typeface="Trebuchet MS"/>
              </a:rPr>
              <a:t>usuarios</a:t>
            </a:r>
            <a:r>
              <a:rPr sz="1600" spc="55" dirty="0">
                <a:latin typeface="Trebuchet MS"/>
                <a:cs typeface="Trebuchet MS"/>
              </a:rPr>
              <a:t> </a:t>
            </a:r>
            <a:r>
              <a:rPr sz="1600" spc="50" dirty="0">
                <a:latin typeface="Trebuchet MS"/>
                <a:cs typeface="Trebuchet MS"/>
              </a:rPr>
              <a:t>de </a:t>
            </a:r>
            <a:r>
              <a:rPr sz="1600" spc="-5" dirty="0">
                <a:latin typeface="Trebuchet MS"/>
                <a:cs typeface="Trebuchet MS"/>
              </a:rPr>
              <a:t>la </a:t>
            </a:r>
            <a:r>
              <a:rPr sz="1600" spc="85" dirty="0" err="1">
                <a:latin typeface="Trebuchet MS"/>
                <a:cs typeface="Trebuchet MS"/>
              </a:rPr>
              <a:t>Empresa</a:t>
            </a:r>
            <a:r>
              <a:rPr sz="1600" spc="-254" dirty="0">
                <a:latin typeface="Trebuchet MS"/>
                <a:cs typeface="Trebuchet MS"/>
              </a:rPr>
              <a:t> </a:t>
            </a:r>
            <a:r>
              <a:rPr lang="es-MX" sz="1600" spc="55" dirty="0">
                <a:latin typeface="Trebuchet MS"/>
                <a:cs typeface="Trebuchet MS"/>
              </a:rPr>
              <a:t>BETEL</a:t>
            </a:r>
            <a:r>
              <a:rPr sz="1600" spc="10" dirty="0">
                <a:latin typeface="Trebuchet MS"/>
                <a:cs typeface="Trebuchet MS"/>
              </a:rPr>
              <a:t>. </a:t>
            </a:r>
            <a:r>
              <a:rPr sz="1600" spc="100" dirty="0">
                <a:latin typeface="Trebuchet MS"/>
                <a:cs typeface="Trebuchet MS"/>
              </a:rPr>
              <a:t>En </a:t>
            </a:r>
            <a:r>
              <a:rPr sz="1600" spc="25" dirty="0" err="1">
                <a:latin typeface="Trebuchet MS"/>
                <a:cs typeface="Trebuchet MS"/>
              </a:rPr>
              <a:t>Proceso</a:t>
            </a:r>
            <a:r>
              <a:rPr lang="es-MX" sz="1600" spc="25" dirty="0">
                <a:latin typeface="Trebuchet MS"/>
                <a:cs typeface="Trebuchet MS"/>
              </a:rPr>
              <a:t> INVENTARIOS  </a:t>
            </a:r>
            <a:r>
              <a:rPr sz="1600" spc="65" dirty="0" err="1">
                <a:latin typeface="Trebuchet MS"/>
                <a:cs typeface="Trebuchet MS"/>
              </a:rPr>
              <a:t>los</a:t>
            </a:r>
            <a:r>
              <a:rPr sz="1600" spc="65" dirty="0">
                <a:latin typeface="Trebuchet MS"/>
                <a:cs typeface="Trebuchet MS"/>
              </a:rPr>
              <a:t> </a:t>
            </a:r>
            <a:r>
              <a:rPr sz="1600" spc="-5" dirty="0" err="1">
                <a:latin typeface="Trebuchet MS"/>
                <a:cs typeface="Trebuchet MS"/>
              </a:rPr>
              <a:t>Perfiles</a:t>
            </a:r>
            <a:r>
              <a:rPr sz="1600" spc="-5" dirty="0">
                <a:latin typeface="Trebuchet MS"/>
                <a:cs typeface="Trebuchet MS"/>
              </a:rPr>
              <a:t> </a:t>
            </a:r>
            <a:r>
              <a:rPr sz="1600" spc="25" dirty="0">
                <a:latin typeface="Trebuchet MS"/>
                <a:cs typeface="Trebuchet MS"/>
              </a:rPr>
              <a:t>Usuario</a:t>
            </a:r>
            <a:r>
              <a:rPr lang="es-MX" sz="1600" spc="25" dirty="0">
                <a:latin typeface="Trebuchet MS"/>
                <a:cs typeface="Trebuchet MS"/>
              </a:rPr>
              <a:t> administrador y jefe de cocina </a:t>
            </a:r>
            <a:r>
              <a:rPr sz="1600" spc="25" dirty="0">
                <a:latin typeface="Trebuchet MS"/>
                <a:cs typeface="Trebuchet MS"/>
              </a:rPr>
              <a:t> </a:t>
            </a:r>
            <a:r>
              <a:rPr sz="1600" spc="55" dirty="0" err="1">
                <a:latin typeface="Trebuchet MS"/>
                <a:cs typeface="Trebuchet MS"/>
              </a:rPr>
              <a:t>podrán</a:t>
            </a:r>
            <a:r>
              <a:rPr sz="1600" spc="55" dirty="0">
                <a:latin typeface="Trebuchet MS"/>
                <a:cs typeface="Trebuchet MS"/>
              </a:rPr>
              <a:t> </a:t>
            </a:r>
            <a:r>
              <a:rPr lang="es-MX" sz="1600" spc="55" dirty="0">
                <a:latin typeface="Trebuchet MS"/>
                <a:cs typeface="Trebuchet MS"/>
              </a:rPr>
              <a:t>verificar el estado de los productos faltantes</a:t>
            </a:r>
            <a:r>
              <a:rPr sz="1600" spc="35" dirty="0">
                <a:latin typeface="Trebuchet MS"/>
                <a:cs typeface="Trebuchet MS"/>
              </a:rPr>
              <a:t> </a:t>
            </a:r>
            <a:r>
              <a:rPr sz="1600" spc="20" dirty="0">
                <a:latin typeface="Trebuchet MS"/>
                <a:cs typeface="Trebuchet MS"/>
              </a:rPr>
              <a:t>del</a:t>
            </a:r>
            <a:r>
              <a:rPr lang="es-MX" sz="1600" spc="20" dirty="0">
                <a:latin typeface="Trebuchet MS"/>
                <a:cs typeface="Trebuchet MS"/>
              </a:rPr>
              <a:t> establecimiento y </a:t>
            </a:r>
            <a:r>
              <a:rPr lang="es-MX" sz="1600" spc="20" dirty="0" err="1">
                <a:latin typeface="Trebuchet MS"/>
                <a:cs typeface="Trebuchet MS"/>
              </a:rPr>
              <a:t>asi</a:t>
            </a:r>
            <a:r>
              <a:rPr lang="es-MX" sz="1600" spc="20" dirty="0">
                <a:latin typeface="Trebuchet MS"/>
                <a:cs typeface="Trebuchet MS"/>
              </a:rPr>
              <a:t> el </a:t>
            </a:r>
            <a:r>
              <a:rPr sz="1600" spc="20" dirty="0">
                <a:latin typeface="Trebuchet MS"/>
                <a:cs typeface="Trebuchet MS"/>
              </a:rPr>
              <a:t> </a:t>
            </a:r>
            <a:r>
              <a:rPr sz="1600" spc="70" dirty="0">
                <a:latin typeface="Trebuchet MS"/>
                <a:cs typeface="Trebuchet MS"/>
              </a:rPr>
              <a:t>Sistema</a:t>
            </a:r>
            <a:r>
              <a:rPr lang="es-MX" sz="1600" spc="70" dirty="0">
                <a:latin typeface="Trebuchet MS"/>
                <a:cs typeface="Trebuchet MS"/>
              </a:rPr>
              <a:t>  proporcionara un mejor control</a:t>
            </a:r>
            <a:r>
              <a:rPr sz="1600" spc="10" dirty="0">
                <a:latin typeface="Trebuchet MS"/>
                <a:cs typeface="Trebuchet MS"/>
              </a:rPr>
              <a:t>. </a:t>
            </a:r>
            <a:r>
              <a:rPr sz="1600" spc="100" dirty="0">
                <a:latin typeface="Trebuchet MS"/>
                <a:cs typeface="Trebuchet MS"/>
              </a:rPr>
              <a:t>En </a:t>
            </a:r>
            <a:r>
              <a:rPr lang="es-MX" sz="1600" spc="50" dirty="0">
                <a:latin typeface="Trebuchet MS"/>
                <a:cs typeface="Trebuchet MS"/>
              </a:rPr>
              <a:t>comandas </a:t>
            </a:r>
            <a:r>
              <a:rPr sz="1600" spc="65" dirty="0" err="1">
                <a:latin typeface="Trebuchet MS"/>
                <a:cs typeface="Trebuchet MS"/>
              </a:rPr>
              <a:t>los</a:t>
            </a:r>
            <a:r>
              <a:rPr sz="1600" spc="65" dirty="0">
                <a:latin typeface="Trebuchet MS"/>
                <a:cs typeface="Trebuchet MS"/>
              </a:rPr>
              <a:t> </a:t>
            </a:r>
            <a:r>
              <a:rPr sz="1600" dirty="0" err="1">
                <a:latin typeface="Trebuchet MS"/>
                <a:cs typeface="Trebuchet MS"/>
              </a:rPr>
              <a:t>Perfiles</a:t>
            </a:r>
            <a:r>
              <a:rPr sz="1600" dirty="0">
                <a:latin typeface="Trebuchet MS"/>
                <a:cs typeface="Trebuchet MS"/>
              </a:rPr>
              <a:t> </a:t>
            </a:r>
            <a:r>
              <a:rPr sz="1600" spc="25" dirty="0">
                <a:latin typeface="Trebuchet MS"/>
                <a:cs typeface="Trebuchet MS"/>
              </a:rPr>
              <a:t>Usuario</a:t>
            </a:r>
            <a:r>
              <a:rPr lang="es-MX" sz="1600" spc="25" dirty="0">
                <a:latin typeface="Trebuchet MS"/>
                <a:cs typeface="Trebuchet MS"/>
              </a:rPr>
              <a:t> jefe de cocina y mesero</a:t>
            </a:r>
            <a:r>
              <a:rPr sz="1600" spc="25" dirty="0">
                <a:latin typeface="Trebuchet MS"/>
                <a:cs typeface="Trebuchet MS"/>
              </a:rPr>
              <a:t> </a:t>
            </a:r>
            <a:r>
              <a:rPr sz="1600" spc="55" dirty="0" err="1">
                <a:latin typeface="Trebuchet MS"/>
                <a:cs typeface="Trebuchet MS"/>
              </a:rPr>
              <a:t>podrán</a:t>
            </a:r>
            <a:r>
              <a:rPr lang="es-MX" sz="1600" spc="55" dirty="0">
                <a:latin typeface="Trebuchet MS"/>
                <a:cs typeface="Trebuchet MS"/>
              </a:rPr>
              <a:t> verificar el menú solicitado del comensal sin retrasos para que </a:t>
            </a:r>
            <a:r>
              <a:rPr lang="es-MX" sz="1600" spc="55" dirty="0" err="1">
                <a:latin typeface="Trebuchet MS"/>
                <a:cs typeface="Trebuchet MS"/>
              </a:rPr>
              <a:t>asi</a:t>
            </a:r>
            <a:r>
              <a:rPr lang="es-MX" sz="1600" spc="55" dirty="0">
                <a:latin typeface="Trebuchet MS"/>
                <a:cs typeface="Trebuchet MS"/>
              </a:rPr>
              <a:t> e</a:t>
            </a:r>
            <a:r>
              <a:rPr lang="es-CO" sz="1600" spc="20" dirty="0">
                <a:latin typeface="Trebuchet MS"/>
                <a:cs typeface="Trebuchet MS"/>
              </a:rPr>
              <a:t>l </a:t>
            </a:r>
            <a:r>
              <a:rPr sz="1600" spc="20" dirty="0">
                <a:latin typeface="Trebuchet MS"/>
                <a:cs typeface="Trebuchet MS"/>
              </a:rPr>
              <a:t> </a:t>
            </a:r>
            <a:r>
              <a:rPr sz="1600" spc="70" dirty="0">
                <a:latin typeface="Trebuchet MS"/>
                <a:cs typeface="Trebuchet MS"/>
              </a:rPr>
              <a:t>Sistema </a:t>
            </a:r>
            <a:r>
              <a:rPr lang="es-MX" sz="1600" spc="70" dirty="0">
                <a:latin typeface="Trebuchet MS"/>
                <a:cs typeface="Trebuchet MS"/>
              </a:rPr>
              <a:t>otorgue agilidad en el proceso</a:t>
            </a:r>
            <a:r>
              <a:rPr sz="1600" spc="10" dirty="0">
                <a:latin typeface="Trebuchet MS"/>
                <a:cs typeface="Trebuchet MS"/>
              </a:rPr>
              <a:t>.</a:t>
            </a:r>
            <a:r>
              <a:rPr lang="es-MX" sz="1600" spc="10" dirty="0">
                <a:latin typeface="Trebuchet MS"/>
                <a:cs typeface="Trebuchet MS"/>
              </a:rPr>
              <a:t>  </a:t>
            </a:r>
            <a:r>
              <a:rPr sz="1600" spc="10" dirty="0" err="1">
                <a:latin typeface="Trebuchet MS"/>
                <a:cs typeface="Trebuchet MS"/>
              </a:rPr>
              <a:t>Finalmente</a:t>
            </a:r>
            <a:r>
              <a:rPr sz="1600" spc="10" dirty="0">
                <a:latin typeface="Trebuchet MS"/>
                <a:cs typeface="Trebuchet MS"/>
              </a:rPr>
              <a:t>, </a:t>
            </a:r>
            <a:r>
              <a:rPr sz="1600" spc="-15" dirty="0" err="1">
                <a:latin typeface="Trebuchet MS"/>
                <a:cs typeface="Trebuchet MS"/>
              </a:rPr>
              <a:t>facilitará</a:t>
            </a:r>
            <a:r>
              <a:rPr sz="1600" spc="-15" dirty="0">
                <a:latin typeface="Trebuchet MS"/>
                <a:cs typeface="Trebuchet MS"/>
              </a:rPr>
              <a:t> </a:t>
            </a:r>
            <a:r>
              <a:rPr sz="1600" spc="-5" dirty="0">
                <a:latin typeface="Trebuchet MS"/>
                <a:cs typeface="Trebuchet MS"/>
              </a:rPr>
              <a:t>la </a:t>
            </a:r>
            <a:r>
              <a:rPr sz="1600" spc="35" dirty="0" err="1">
                <a:latin typeface="Trebuchet MS"/>
                <a:cs typeface="Trebuchet MS"/>
              </a:rPr>
              <a:t>gestión</a:t>
            </a:r>
            <a:r>
              <a:rPr sz="1600" spc="35" dirty="0">
                <a:latin typeface="Trebuchet MS"/>
                <a:cs typeface="Trebuchet MS"/>
              </a:rPr>
              <a:t> </a:t>
            </a:r>
            <a:r>
              <a:rPr sz="1600" spc="50" dirty="0">
                <a:latin typeface="Trebuchet MS"/>
                <a:cs typeface="Trebuchet MS"/>
              </a:rPr>
              <a:t>de</a:t>
            </a:r>
            <a:r>
              <a:rPr sz="1600" spc="-55" dirty="0">
                <a:latin typeface="Trebuchet MS"/>
                <a:cs typeface="Trebuchet MS"/>
              </a:rPr>
              <a:t> </a:t>
            </a:r>
            <a:r>
              <a:rPr sz="1600" spc="35" dirty="0" err="1">
                <a:latin typeface="Trebuchet MS"/>
                <a:cs typeface="Trebuchet MS"/>
              </a:rPr>
              <a:t>reportes</a:t>
            </a:r>
            <a:r>
              <a:rPr lang="en-US" sz="1600" spc="35" dirty="0">
                <a:latin typeface="Trebuchet MS"/>
                <a:cs typeface="Trebuchet MS"/>
              </a:rPr>
              <a:t> </a:t>
            </a:r>
            <a:r>
              <a:rPr sz="1600" spc="35" dirty="0">
                <a:latin typeface="Trebuchet MS"/>
                <a:cs typeface="Trebuchet MS"/>
              </a:rPr>
              <a:t> </a:t>
            </a:r>
            <a:r>
              <a:rPr sz="1600" spc="30" dirty="0" err="1">
                <a:latin typeface="Trebuchet MS"/>
                <a:cs typeface="Trebuchet MS"/>
              </a:rPr>
              <a:t>gráficos</a:t>
            </a:r>
            <a:r>
              <a:rPr sz="1600" spc="30" dirty="0">
                <a:latin typeface="Trebuchet MS"/>
                <a:cs typeface="Trebuchet MS"/>
              </a:rPr>
              <a:t> </a:t>
            </a:r>
            <a:r>
              <a:rPr sz="1600" spc="15" dirty="0">
                <a:latin typeface="Trebuchet MS"/>
                <a:cs typeface="Trebuchet MS"/>
              </a:rPr>
              <a:t>e </a:t>
            </a:r>
            <a:r>
              <a:rPr sz="1600" spc="40" dirty="0" err="1">
                <a:latin typeface="Trebuchet MS"/>
                <a:cs typeface="Trebuchet MS"/>
              </a:rPr>
              <a:t>impresos</a:t>
            </a:r>
            <a:r>
              <a:rPr sz="1600" spc="40" dirty="0">
                <a:latin typeface="Trebuchet MS"/>
                <a:cs typeface="Trebuchet MS"/>
              </a:rPr>
              <a:t>, </a:t>
            </a:r>
            <a:r>
              <a:rPr sz="1600" spc="50" dirty="0" err="1">
                <a:latin typeface="Trebuchet MS"/>
                <a:cs typeface="Trebuchet MS"/>
              </a:rPr>
              <a:t>necesarios</a:t>
            </a:r>
            <a:r>
              <a:rPr sz="1600" spc="50" dirty="0">
                <a:latin typeface="Trebuchet MS"/>
                <a:cs typeface="Trebuchet MS"/>
              </a:rPr>
              <a:t> </a:t>
            </a:r>
            <a:r>
              <a:rPr sz="1600" spc="30" dirty="0">
                <a:latin typeface="Trebuchet MS"/>
                <a:cs typeface="Trebuchet MS"/>
              </a:rPr>
              <a:t>para </a:t>
            </a:r>
            <a:r>
              <a:rPr sz="1600" spc="-5" dirty="0">
                <a:latin typeface="Trebuchet MS"/>
                <a:cs typeface="Trebuchet MS"/>
              </a:rPr>
              <a:t>la </a:t>
            </a:r>
            <a:r>
              <a:rPr sz="1600" spc="70" dirty="0" err="1">
                <a:latin typeface="Trebuchet MS"/>
                <a:cs typeface="Trebuchet MS"/>
              </a:rPr>
              <a:t>toma</a:t>
            </a:r>
            <a:r>
              <a:rPr sz="1600" spc="70" dirty="0">
                <a:latin typeface="Trebuchet MS"/>
                <a:cs typeface="Trebuchet MS"/>
              </a:rPr>
              <a:t> </a:t>
            </a:r>
            <a:r>
              <a:rPr sz="1600" spc="50" dirty="0">
                <a:latin typeface="Trebuchet MS"/>
                <a:cs typeface="Trebuchet MS"/>
              </a:rPr>
              <a:t>de </a:t>
            </a:r>
            <a:r>
              <a:rPr sz="1600" spc="45" dirty="0" err="1">
                <a:latin typeface="Trebuchet MS"/>
                <a:cs typeface="Trebuchet MS"/>
              </a:rPr>
              <a:t>decisiones</a:t>
            </a:r>
            <a:r>
              <a:rPr sz="1600" spc="45" dirty="0">
                <a:latin typeface="Trebuchet MS"/>
                <a:cs typeface="Trebuchet MS"/>
              </a:rPr>
              <a:t> </a:t>
            </a:r>
            <a:r>
              <a:rPr sz="1600" spc="20" dirty="0">
                <a:latin typeface="Trebuchet MS"/>
                <a:cs typeface="Trebuchet MS"/>
              </a:rPr>
              <a:t>del </a:t>
            </a:r>
            <a:r>
              <a:rPr sz="1600" spc="50" dirty="0">
                <a:latin typeface="Trebuchet MS"/>
                <a:cs typeface="Trebuchet MS"/>
              </a:rPr>
              <a:t>personal </a:t>
            </a:r>
            <a:r>
              <a:rPr sz="1600" spc="20" dirty="0" err="1">
                <a:latin typeface="Trebuchet MS"/>
                <a:cs typeface="Trebuchet MS"/>
              </a:rPr>
              <a:t>administrativo</a:t>
            </a:r>
            <a:r>
              <a:rPr sz="1600" spc="20" dirty="0">
                <a:latin typeface="Trebuchet MS"/>
                <a:cs typeface="Trebuchet MS"/>
              </a:rPr>
              <a:t> </a:t>
            </a:r>
            <a:r>
              <a:rPr sz="1600" spc="50" dirty="0">
                <a:latin typeface="Trebuchet MS"/>
                <a:cs typeface="Trebuchet MS"/>
              </a:rPr>
              <a:t>de </a:t>
            </a:r>
            <a:r>
              <a:rPr sz="1600" spc="-5" dirty="0">
                <a:latin typeface="Trebuchet MS"/>
                <a:cs typeface="Trebuchet MS"/>
              </a:rPr>
              <a:t>la </a:t>
            </a:r>
            <a:r>
              <a:rPr sz="1600" spc="85" dirty="0" err="1">
                <a:latin typeface="Trebuchet MS"/>
                <a:cs typeface="Trebuchet MS"/>
              </a:rPr>
              <a:t>Empresa</a:t>
            </a:r>
            <a:r>
              <a:rPr sz="1600" spc="85" dirty="0">
                <a:latin typeface="Trebuchet MS"/>
                <a:cs typeface="Trebuchet MS"/>
              </a:rPr>
              <a:t> </a:t>
            </a:r>
            <a:r>
              <a:rPr lang="es-MX" sz="1600" spc="85" dirty="0">
                <a:latin typeface="Trebuchet MS"/>
                <a:cs typeface="Trebuchet MS"/>
              </a:rPr>
              <a:t>RESTAURANTE BETEL</a:t>
            </a:r>
            <a:r>
              <a:rPr sz="1600" spc="30" dirty="0">
                <a:latin typeface="Trebuchet MS"/>
                <a:cs typeface="Trebuchet MS"/>
              </a:rPr>
              <a:t>.</a:t>
            </a:r>
            <a:endParaRPr sz="1600" dirty="0">
              <a:latin typeface="Trebuchet MS"/>
              <a:cs typeface="Trebuchet MS"/>
            </a:endParaRPr>
          </a:p>
          <a:p>
            <a:pPr>
              <a:lnSpc>
                <a:spcPct val="100000"/>
              </a:lnSpc>
              <a:spcBef>
                <a:spcPts val="5"/>
              </a:spcBef>
              <a:buFont typeface="Arial"/>
              <a:buChar char="•"/>
            </a:pPr>
            <a:endParaRPr sz="1650" dirty="0">
              <a:latin typeface="Trebuchet MS"/>
              <a:cs typeface="Trebuchet MS"/>
            </a:endParaRPr>
          </a:p>
          <a:p>
            <a:pPr marL="298450" marR="5080" indent="-285750">
              <a:lnSpc>
                <a:spcPct val="100000"/>
              </a:lnSpc>
              <a:buFont typeface="Arial"/>
              <a:buChar char="•"/>
              <a:tabLst>
                <a:tab pos="297815" algn="l"/>
                <a:tab pos="298450" algn="l"/>
              </a:tabLst>
            </a:pPr>
            <a:r>
              <a:rPr sz="1600" spc="45" dirty="0">
                <a:latin typeface="Trebuchet MS"/>
                <a:cs typeface="Trebuchet MS"/>
              </a:rPr>
              <a:t>El </a:t>
            </a:r>
            <a:r>
              <a:rPr sz="1600" spc="25" dirty="0" err="1">
                <a:latin typeface="Trebuchet MS"/>
                <a:cs typeface="Trebuchet MS"/>
              </a:rPr>
              <a:t>aporte</a:t>
            </a:r>
            <a:r>
              <a:rPr sz="1600" spc="25" dirty="0">
                <a:latin typeface="Trebuchet MS"/>
                <a:cs typeface="Trebuchet MS"/>
              </a:rPr>
              <a:t> </a:t>
            </a:r>
            <a:r>
              <a:rPr sz="1600" spc="-5" dirty="0">
                <a:latin typeface="Trebuchet MS"/>
                <a:cs typeface="Trebuchet MS"/>
              </a:rPr>
              <a:t>al </a:t>
            </a:r>
            <a:r>
              <a:rPr sz="1600" spc="20" dirty="0">
                <a:latin typeface="Trebuchet MS"/>
                <a:cs typeface="Trebuchet MS"/>
              </a:rPr>
              <a:t>Sector: </a:t>
            </a:r>
            <a:r>
              <a:rPr sz="1600" spc="45" dirty="0">
                <a:latin typeface="Trebuchet MS"/>
                <a:cs typeface="Trebuchet MS"/>
              </a:rPr>
              <a:t>El </a:t>
            </a:r>
            <a:r>
              <a:rPr sz="1600" spc="70" dirty="0">
                <a:latin typeface="Trebuchet MS"/>
                <a:cs typeface="Trebuchet MS"/>
              </a:rPr>
              <a:t>Sistema</a:t>
            </a:r>
            <a:r>
              <a:rPr lang="es-MX" sz="1600" spc="70" dirty="0">
                <a:latin typeface="Trebuchet MS"/>
                <a:cs typeface="Trebuchet MS"/>
              </a:rPr>
              <a:t> CHEF TABLE</a:t>
            </a:r>
            <a:r>
              <a:rPr sz="1600" spc="60" dirty="0">
                <a:latin typeface="Trebuchet MS"/>
                <a:cs typeface="Trebuchet MS"/>
              </a:rPr>
              <a:t> </a:t>
            </a:r>
            <a:r>
              <a:rPr sz="1600" spc="10" dirty="0" err="1">
                <a:latin typeface="Trebuchet MS"/>
                <a:cs typeface="Trebuchet MS"/>
              </a:rPr>
              <a:t>servirá</a:t>
            </a:r>
            <a:r>
              <a:rPr sz="1600" spc="10" dirty="0">
                <a:latin typeface="Trebuchet MS"/>
                <a:cs typeface="Trebuchet MS"/>
              </a:rPr>
              <a:t> </a:t>
            </a:r>
            <a:r>
              <a:rPr sz="1600" spc="110" dirty="0" err="1">
                <a:latin typeface="Trebuchet MS"/>
                <a:cs typeface="Trebuchet MS"/>
              </a:rPr>
              <a:t>como</a:t>
            </a:r>
            <a:r>
              <a:rPr sz="1600" spc="110" dirty="0">
                <a:latin typeface="Trebuchet MS"/>
                <a:cs typeface="Trebuchet MS"/>
              </a:rPr>
              <a:t> </a:t>
            </a:r>
            <a:r>
              <a:rPr sz="1600" spc="25" dirty="0" err="1">
                <a:latin typeface="Trebuchet MS"/>
                <a:cs typeface="Trebuchet MS"/>
              </a:rPr>
              <a:t>aporte</a:t>
            </a:r>
            <a:r>
              <a:rPr sz="1600" spc="25" dirty="0">
                <a:latin typeface="Trebuchet MS"/>
                <a:cs typeface="Trebuchet MS"/>
              </a:rPr>
              <a:t> </a:t>
            </a:r>
            <a:r>
              <a:rPr sz="1600" spc="-5" dirty="0">
                <a:latin typeface="Trebuchet MS"/>
                <a:cs typeface="Trebuchet MS"/>
              </a:rPr>
              <a:t>al </a:t>
            </a:r>
            <a:r>
              <a:rPr sz="1600" spc="45" dirty="0">
                <a:latin typeface="Trebuchet MS"/>
                <a:cs typeface="Trebuchet MS"/>
              </a:rPr>
              <a:t>sector </a:t>
            </a:r>
            <a:r>
              <a:rPr lang="es-MX" sz="1600" spc="45" dirty="0">
                <a:latin typeface="Trebuchet MS"/>
                <a:cs typeface="Trebuchet MS"/>
              </a:rPr>
              <a:t>DE RESTAURANTES</a:t>
            </a:r>
            <a:r>
              <a:rPr sz="1600" spc="-10" dirty="0">
                <a:latin typeface="Trebuchet MS"/>
                <a:cs typeface="Trebuchet MS"/>
              </a:rPr>
              <a:t>, </a:t>
            </a:r>
            <a:r>
              <a:rPr sz="1600" spc="110" dirty="0" err="1">
                <a:latin typeface="Trebuchet MS"/>
                <a:cs typeface="Trebuchet MS"/>
              </a:rPr>
              <a:t>como</a:t>
            </a:r>
            <a:r>
              <a:rPr sz="1600" spc="110" dirty="0">
                <a:latin typeface="Trebuchet MS"/>
                <a:cs typeface="Trebuchet MS"/>
              </a:rPr>
              <a:t> </a:t>
            </a:r>
            <a:r>
              <a:rPr lang="es-MX" sz="1600" spc="110" dirty="0">
                <a:latin typeface="Trebuchet MS"/>
                <a:cs typeface="Trebuchet MS"/>
              </a:rPr>
              <a:t>solución a la problemática en la gestión de los procesos dentro del establecimiento</a:t>
            </a:r>
            <a:r>
              <a:rPr sz="1600" dirty="0">
                <a:latin typeface="Trebuchet MS"/>
                <a:cs typeface="Trebuchet MS"/>
              </a:rPr>
              <a:t>.</a:t>
            </a:r>
          </a:p>
        </p:txBody>
      </p:sp>
      <p:pic>
        <p:nvPicPr>
          <p:cNvPr id="9" name="Imagen 8" descr="Logotipo&#10;&#10;Descripción generada automáticamente">
            <a:extLst>
              <a:ext uri="{FF2B5EF4-FFF2-40B4-BE49-F238E27FC236}">
                <a16:creationId xmlns:a16="http://schemas.microsoft.com/office/drawing/2014/main" id="{CE20D91F-7BBD-524B-D35F-2BC5B1522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Tree>
    <p:extLst>
      <p:ext uri="{BB962C8B-B14F-4D97-AF65-F5344CB8AC3E}">
        <p14:creationId xmlns:p14="http://schemas.microsoft.com/office/powerpoint/2010/main" val="1348095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2574493" cy="689291"/>
          </a:xfrm>
          <a:prstGeom prst="rect">
            <a:avLst/>
          </a:prstGeom>
        </p:spPr>
        <p:txBody>
          <a:bodyPr vert="horz" wrap="square" lIns="0" tIns="12065" rIns="0" bIns="0" rtlCol="0" anchor="t">
            <a:spAutoFit/>
          </a:bodyPr>
          <a:lstStyle/>
          <a:p>
            <a:pPr marL="12700">
              <a:lnSpc>
                <a:spcPct val="100000"/>
              </a:lnSpc>
              <a:spcBef>
                <a:spcPts val="95"/>
              </a:spcBef>
            </a:pPr>
            <a:r>
              <a:rPr lang="en-US" sz="4400" spc="235"/>
              <a:t>ALCANCE</a:t>
            </a:r>
            <a:endParaRPr sz="4400"/>
          </a:p>
        </p:txBody>
      </p:sp>
      <p:sp>
        <p:nvSpPr>
          <p:cNvPr id="8" name="object 8"/>
          <p:cNvSpPr txBox="1"/>
          <p:nvPr/>
        </p:nvSpPr>
        <p:spPr>
          <a:xfrm>
            <a:off x="379217" y="1721712"/>
            <a:ext cx="11095355" cy="4803879"/>
          </a:xfrm>
          <a:prstGeom prst="rect">
            <a:avLst/>
          </a:prstGeom>
        </p:spPr>
        <p:txBody>
          <a:bodyPr vert="horz" wrap="square" lIns="0" tIns="12700" rIns="0" bIns="0" rtlCol="0" anchor="ctr">
            <a:spAutoFit/>
          </a:bodyPr>
          <a:lstStyle/>
          <a:p>
            <a:pPr marL="469900" lvl="1">
              <a:spcBef>
                <a:spcPts val="100"/>
              </a:spcBef>
            </a:pPr>
            <a:endParaRPr lang="es-ES" sz="1600" spc="15">
              <a:latin typeface="Trebuchet MS"/>
              <a:cs typeface="Arial"/>
            </a:endParaRPr>
          </a:p>
          <a:p>
            <a:pPr algn="just">
              <a:spcBef>
                <a:spcPts val="5"/>
              </a:spcBef>
              <a:tabLst>
                <a:tab pos="297815" algn="l"/>
                <a:tab pos="298450" algn="l"/>
              </a:tabLst>
            </a:pPr>
            <a:r>
              <a:rPr lang="es-ES" sz="1600" spc="60">
                <a:latin typeface="Trebuchet MS"/>
                <a:cs typeface="Trebuchet MS"/>
              </a:rPr>
              <a:t>El proyecto chef table busca darle mejor administración al restaurante Betel implementando sus funciones tales como una base de datos para administrar los inventarios, darle aviso al administrador del local cuando escasee uno o varios  productos, organizar el menú  y dar reportes de las ganancias y estadísticas del restaurante, los </a:t>
            </a:r>
            <a:r>
              <a:rPr lang="es-ES" sz="1600" b="1" spc="60">
                <a:latin typeface="Trebuchet MS"/>
                <a:cs typeface="Trebuchet MS"/>
              </a:rPr>
              <a:t>requisitos funcionales</a:t>
            </a:r>
            <a:r>
              <a:rPr lang="es-ES" sz="1600" spc="60">
                <a:latin typeface="Trebuchet MS"/>
                <a:cs typeface="Trebuchet MS"/>
              </a:rPr>
              <a:t> serian  registro de usuarios, función de reportes, inventario, Alertas de inventario bajo, historial de ventas, interfaz amigable, </a:t>
            </a:r>
            <a:r>
              <a:rPr lang="es-ES" sz="1600" spc="60" err="1">
                <a:latin typeface="Trebuchet MS"/>
                <a:cs typeface="Trebuchet MS"/>
              </a:rPr>
              <a:t>backup</a:t>
            </a:r>
            <a:r>
              <a:rPr lang="es-ES" sz="1600" spc="60">
                <a:latin typeface="Trebuchet MS"/>
                <a:cs typeface="Trebuchet MS"/>
              </a:rPr>
              <a:t> de datos.</a:t>
            </a:r>
          </a:p>
          <a:p>
            <a:pPr algn="just">
              <a:spcBef>
                <a:spcPts val="5"/>
              </a:spcBef>
              <a:tabLst>
                <a:tab pos="297815" algn="l"/>
                <a:tab pos="298450" algn="l"/>
              </a:tabLst>
            </a:pPr>
            <a:r>
              <a:rPr lang="es-ES" sz="1600" spc="60">
                <a:latin typeface="Trebuchet MS"/>
                <a:cs typeface="Trebuchet MS"/>
              </a:rPr>
              <a:t>Los </a:t>
            </a:r>
            <a:r>
              <a:rPr lang="es-ES" sz="1600" b="1" spc="60">
                <a:latin typeface="Trebuchet MS"/>
                <a:cs typeface="Trebuchet MS"/>
              </a:rPr>
              <a:t>requisitos no funcionales</a:t>
            </a:r>
            <a:r>
              <a:rPr lang="es-ES" sz="1600" spc="60">
                <a:latin typeface="Trebuchet MS"/>
                <a:cs typeface="Trebuchet MS"/>
              </a:rPr>
              <a:t> serán: Usabilidad, seguridad, soporte multiplataforma, portabilidad, disponibilidad, rendimiento, escalabilidad, integración, compatibilidad, mantenibilidad, intuitivo.</a:t>
            </a:r>
          </a:p>
          <a:p>
            <a:pPr>
              <a:spcBef>
                <a:spcPts val="5"/>
              </a:spcBef>
              <a:tabLst>
                <a:tab pos="297815" algn="l"/>
                <a:tab pos="298450" algn="l"/>
              </a:tabLst>
            </a:pPr>
            <a:endParaRPr lang="es-ES" sz="1600" spc="60">
              <a:latin typeface="Trebuchet MS"/>
              <a:cs typeface="Trebuchet MS"/>
            </a:endParaRPr>
          </a:p>
          <a:p>
            <a:pPr algn="just">
              <a:spcBef>
                <a:spcPts val="5"/>
              </a:spcBef>
              <a:tabLst>
                <a:tab pos="297815" algn="l"/>
                <a:tab pos="298450" algn="l"/>
              </a:tabLst>
            </a:pPr>
            <a:endParaRPr lang="es-ES" sz="1000" spc="60">
              <a:latin typeface="Trebuchet MS"/>
              <a:cs typeface="Trebuchet MS"/>
            </a:endParaRPr>
          </a:p>
          <a:p>
            <a:pPr algn="just">
              <a:tabLst>
                <a:tab pos="297815" algn="l"/>
                <a:tab pos="298450" algn="l"/>
              </a:tabLst>
            </a:pPr>
            <a:r>
              <a:rPr lang="es-ES" sz="1600" spc="15">
                <a:latin typeface="Trebuchet MS"/>
                <a:cs typeface="Trebuchet MS"/>
              </a:rPr>
              <a:t>La arquitectura del sistema es de tres capas,</a:t>
            </a:r>
            <a:r>
              <a:rPr lang="es-ES" sz="1600" spc="15">
                <a:solidFill>
                  <a:srgbClr val="000000"/>
                </a:solidFill>
                <a:latin typeface="Trebuchet MS"/>
                <a:ea typeface="+mn-lt"/>
                <a:cs typeface="+mn-lt"/>
              </a:rPr>
              <a:t> </a:t>
            </a:r>
            <a:r>
              <a:rPr lang="es-ES" sz="1600" spc="15">
                <a:solidFill>
                  <a:srgbClr val="161616"/>
                </a:solidFill>
                <a:latin typeface="Trebuchet MS"/>
                <a:ea typeface="+mn-lt"/>
                <a:cs typeface="+mn-lt"/>
              </a:rPr>
              <a:t>organiza las aplicaciones en tres niveles informáticos lógicos y físicos: el nivel de presentación o interfaz de usuario, el nivel de aplicación, donde se procesan los datos, y el nivel de datos, donde se almacenan y gestionan los datos asociados con la aplicación. El beneficio principal de la arquitectura de tres niveles es que debido a que cada nivel se ejecuta en su propia infraestructura, cada nivel puede ser desarrollado simultáneamente por un equipo de desarrolladores distinto y se puede actualizar o escalar según sea necesario sin que afecte a los demás niveles.</a:t>
            </a:r>
            <a:endParaRPr lang="es-CO" sz="1600" spc="15">
              <a:latin typeface="Trebuchet MS"/>
              <a:cs typeface="Arial"/>
            </a:endParaRPr>
          </a:p>
          <a:p>
            <a:pPr algn="just">
              <a:tabLst>
                <a:tab pos="297815" algn="l"/>
                <a:tab pos="298450" algn="l"/>
              </a:tabLst>
            </a:pPr>
            <a:endParaRPr lang="es-ES" sz="1600" spc="15">
              <a:solidFill>
                <a:srgbClr val="161616"/>
              </a:solidFill>
              <a:latin typeface="Trebuchet MS"/>
              <a:ea typeface="Calibri"/>
              <a:cs typeface="Calibri"/>
            </a:endParaRPr>
          </a:p>
          <a:p>
            <a:pPr marL="469900" lvl="1">
              <a:tabLst>
                <a:tab pos="297815" algn="l"/>
                <a:tab pos="298450" algn="l"/>
              </a:tabLst>
            </a:pPr>
            <a:endParaRPr lang="es-ES" sz="1600" spc="15">
              <a:latin typeface="Trebuchet MS"/>
              <a:cs typeface="Arial"/>
            </a:endParaRPr>
          </a:p>
          <a:p>
            <a:pPr marL="12700" marR="5080">
              <a:lnSpc>
                <a:spcPct val="100000"/>
              </a:lnSpc>
              <a:spcBef>
                <a:spcPts val="1635"/>
              </a:spcBef>
              <a:tabLst>
                <a:tab pos="297815" algn="l"/>
                <a:tab pos="298450" algn="l"/>
              </a:tabLst>
            </a:pPr>
            <a:endParaRPr sz="1600" spc="5">
              <a:latin typeface="Trebuchet MS"/>
              <a:cs typeface="Trebuchet MS"/>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14594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34923" y="379628"/>
            <a:ext cx="4457926" cy="689291"/>
          </a:xfrm>
          <a:prstGeom prst="rect">
            <a:avLst/>
          </a:prstGeom>
        </p:spPr>
        <p:txBody>
          <a:bodyPr vert="horz" wrap="square" lIns="0" tIns="12065" rIns="0" bIns="0" rtlCol="0" anchor="t">
            <a:spAutoFit/>
          </a:bodyPr>
          <a:lstStyle/>
          <a:p>
            <a:pPr marL="12700">
              <a:lnSpc>
                <a:spcPct val="100000"/>
              </a:lnSpc>
              <a:spcBef>
                <a:spcPts val="95"/>
              </a:spcBef>
            </a:pPr>
            <a:r>
              <a:rPr lang="en-US" sz="4400" spc="235"/>
              <a:t>DELIMITACIÓN</a:t>
            </a:r>
          </a:p>
        </p:txBody>
      </p:sp>
      <p:sp>
        <p:nvSpPr>
          <p:cNvPr id="8" name="object 8"/>
          <p:cNvSpPr txBox="1"/>
          <p:nvPr/>
        </p:nvSpPr>
        <p:spPr>
          <a:xfrm>
            <a:off x="379217" y="2414209"/>
            <a:ext cx="11109732" cy="3418885"/>
          </a:xfrm>
          <a:prstGeom prst="rect">
            <a:avLst/>
          </a:prstGeom>
        </p:spPr>
        <p:txBody>
          <a:bodyPr vert="horz" wrap="square" lIns="0" tIns="12700" rIns="0" bIns="0" rtlCol="0" anchor="ctr">
            <a:spAutoFit/>
          </a:bodyPr>
          <a:lstStyle/>
          <a:p>
            <a:pPr marL="469900" lvl="1">
              <a:spcBef>
                <a:spcPts val="100"/>
              </a:spcBef>
            </a:pPr>
            <a:endParaRPr lang="es-ES" sz="1600" spc="15">
              <a:latin typeface="Trebuchet MS"/>
              <a:cs typeface="Arial"/>
            </a:endParaRPr>
          </a:p>
          <a:p>
            <a:pPr algn="just">
              <a:tabLst>
                <a:tab pos="297815" algn="l"/>
                <a:tab pos="298450" algn="l"/>
              </a:tabLst>
            </a:pPr>
            <a:r>
              <a:rPr lang="es-ES" sz="1600">
                <a:latin typeface="Trebuchet MS"/>
                <a:ea typeface="+mn-lt"/>
                <a:cs typeface="+mn-lt"/>
              </a:rPr>
              <a:t>Nuestro sistema de información web da la solución perfecta para controlar de manera eficiente y efectiva el inventario, las comandas, los cierres de ventas y los proveedores. Con una interfaz intuitiva y amigable, se podrá tener el control total del negocio.  nuestra plataforma  brinda el poder de optimizar las operaciones y maximizar los resultados. </a:t>
            </a:r>
            <a:endParaRPr lang="es-ES" sz="1600" spc="15">
              <a:latin typeface="Wingdings"/>
              <a:cs typeface="Calibri"/>
              <a:sym typeface="Wingdings"/>
            </a:endParaRPr>
          </a:p>
          <a:p>
            <a:pPr algn="just">
              <a:tabLst>
                <a:tab pos="297815" algn="l"/>
                <a:tab pos="298450" algn="l"/>
              </a:tabLst>
            </a:pPr>
            <a:endParaRPr lang="es-ES" sz="1600">
              <a:solidFill>
                <a:srgbClr val="000000"/>
              </a:solidFill>
              <a:latin typeface="Trebuchet MS"/>
              <a:ea typeface="+mn-lt"/>
              <a:cs typeface="+mn-lt"/>
            </a:endParaRPr>
          </a:p>
          <a:p>
            <a:pPr marL="285750" indent="-285750" algn="just">
              <a:buFont typeface="Arial"/>
              <a:buChar char="•"/>
              <a:tabLst>
                <a:tab pos="297815" algn="l"/>
                <a:tab pos="298450" algn="l"/>
              </a:tabLst>
            </a:pPr>
            <a:r>
              <a:rPr lang="es-ES" sz="1600">
                <a:solidFill>
                  <a:srgbClr val="111111"/>
                </a:solidFill>
                <a:latin typeface="Trebuchet MS"/>
                <a:ea typeface="+mn-lt"/>
                <a:cs typeface="+mn-lt"/>
              </a:rPr>
              <a:t>El mercado objetivo, del software de inventarios para restaurantes son, los propietarios de restaurantes y sus empleados. Este programa ayuda al  restaurante a llevar un control de su inventario, lo que les permite hacer pedidos de manera más eficiente y reducir el desperdicio de alimentos. También pueden ayudar al restaurante a mantenerse al día con las regulaciones gubernamentales y las normas de seguridad alimentaria.</a:t>
            </a:r>
            <a:endParaRPr lang="es-ES" sz="1600">
              <a:latin typeface="Trebuchet MS"/>
              <a:cs typeface="Calibri"/>
            </a:endParaRPr>
          </a:p>
          <a:p>
            <a:pPr algn="just">
              <a:tabLst>
                <a:tab pos="297815" algn="l"/>
                <a:tab pos="298450" algn="l"/>
              </a:tabLst>
            </a:pPr>
            <a:endParaRPr lang="es-ES" sz="1600">
              <a:latin typeface="Trebuchet MS"/>
              <a:cs typeface="Calibri"/>
            </a:endParaRPr>
          </a:p>
          <a:p>
            <a:pPr algn="just">
              <a:tabLst>
                <a:tab pos="297815" algn="l"/>
                <a:tab pos="298450" algn="l"/>
              </a:tabLst>
            </a:pPr>
            <a:endParaRPr lang="es-ES" sz="1600" spc="15">
              <a:solidFill>
                <a:srgbClr val="000000"/>
              </a:solidFill>
              <a:latin typeface="Trebuchet MS"/>
              <a:ea typeface="Calibri"/>
              <a:cs typeface="Calibri"/>
            </a:endParaRPr>
          </a:p>
          <a:p>
            <a:pPr marL="469900" lvl="1">
              <a:tabLst>
                <a:tab pos="297815" algn="l"/>
                <a:tab pos="298450" algn="l"/>
              </a:tabLst>
            </a:pPr>
            <a:endParaRPr lang="es-ES" sz="1600" spc="15">
              <a:latin typeface="Trebuchet MS"/>
              <a:cs typeface="Arial"/>
            </a:endParaRPr>
          </a:p>
          <a:p>
            <a:pPr marL="12700" marR="5080">
              <a:lnSpc>
                <a:spcPct val="100000"/>
              </a:lnSpc>
              <a:spcBef>
                <a:spcPts val="1635"/>
              </a:spcBef>
              <a:tabLst>
                <a:tab pos="297815" algn="l"/>
                <a:tab pos="298450" algn="l"/>
              </a:tabLst>
            </a:pPr>
            <a:endParaRPr sz="1600" spc="5">
              <a:latin typeface="Trebuchet MS"/>
              <a:cs typeface="Trebuchet MS"/>
            </a:endParaRPr>
          </a:p>
        </p:txBody>
      </p:sp>
      <p:pic>
        <p:nvPicPr>
          <p:cNvPr id="9" name="Imagen 8" descr="Logotipo&#10;&#10;Descripción generada automáticamente">
            <a:extLst>
              <a:ext uri="{FF2B5EF4-FFF2-40B4-BE49-F238E27FC236}">
                <a16:creationId xmlns:a16="http://schemas.microsoft.com/office/drawing/2014/main" id="{5932B971-2DB7-D48D-508A-145D5405E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457201"/>
            <a:ext cx="1223135" cy="577320"/>
          </a:xfrm>
          <a:prstGeom prst="rect">
            <a:avLst/>
          </a:prstGeom>
        </p:spPr>
      </p:pic>
    </p:spTree>
    <p:extLst>
      <p:ext uri="{BB962C8B-B14F-4D97-AF65-F5344CB8AC3E}">
        <p14:creationId xmlns:p14="http://schemas.microsoft.com/office/powerpoint/2010/main" val="142025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281</TotalTime>
  <Words>2079</Words>
  <Application>Microsoft Office PowerPoint</Application>
  <PresentationFormat>Panorámica</PresentationFormat>
  <Paragraphs>146</Paragraphs>
  <Slides>44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Calibri</vt:lpstr>
      <vt:lpstr>Segoe UI</vt:lpstr>
      <vt:lpstr>Trebuchet MS</vt:lpstr>
      <vt:lpstr>Wingdings</vt:lpstr>
      <vt:lpstr>Office Theme</vt:lpstr>
      <vt:lpstr>Presentación de PowerPoint</vt:lpstr>
      <vt:lpstr>CHEF TABLE</vt:lpstr>
      <vt:lpstr>Introducción</vt:lpstr>
      <vt:lpstr>CHEF TABLE</vt:lpstr>
      <vt:lpstr>Problema</vt:lpstr>
      <vt:lpstr>Objetivo General</vt:lpstr>
      <vt:lpstr>Justificación</vt:lpstr>
      <vt:lpstr>ALCANCE</vt:lpstr>
      <vt:lpstr>DELIMITACIÓN</vt:lpstr>
      <vt:lpstr>CONCLUSIÓN</vt:lpstr>
      <vt:lpstr>API REST</vt:lpstr>
      <vt:lpstr>.JSON</vt:lpstr>
      <vt:lpstr>FIREBASE</vt:lpstr>
      <vt:lpstr>FIREBASE</vt:lpstr>
      <vt:lpstr>FIREBASE CHEF TABLE</vt:lpstr>
      <vt:lpstr>FIREBASE CHEF TABLE</vt:lpstr>
      <vt:lpstr>ESTRUCTURA PROYECTO</vt:lpstr>
      <vt:lpstr>ESTRUCTURA INVENTARIO.HTML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CHARTS-API-GOOGLE</vt:lpstr>
      <vt:lpstr>CHARTS-API-GOOGLE</vt:lpstr>
      <vt:lpstr>INTERFAZ ADMIN.HTML</vt:lpstr>
      <vt:lpstr>INTERFAZ ADMINISTRADOR.HTML</vt:lpstr>
      <vt:lpstr>INTERFAZ CREAR USUARIO</vt:lpstr>
      <vt:lpstr>INTERFAZ INVENTARIO</vt:lpstr>
      <vt:lpstr>INTERFAZ INVENTARIO</vt:lpstr>
      <vt:lpstr>INTERFAZ COMANDA</vt:lpstr>
      <vt:lpstr>POSTMAN</vt:lpstr>
      <vt:lpstr>POSTMAN PRUEBAS ESTRUCTURA</vt:lpstr>
      <vt:lpstr>POSTMAN PRUEBAS ESTRUCTURA</vt:lpstr>
      <vt:lpstr>POSTMAN PRUEBAS ESTRUCTURA</vt:lpstr>
      <vt:lpstr>POSTMAN PRUEBAS ESTRUCTURA</vt:lpstr>
      <vt:lpstr>POSTMAN PRUEBAS ESTRUCTURA</vt:lpstr>
      <vt:lpstr>POSTMAN PRUEBAS ESTRUCTURA</vt:lpstr>
      <vt:lpstr>REPOSITORIO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EDX91</dc:creator>
  <cp:lastModifiedBy>Julian Alcides Montenegro Martin</cp:lastModifiedBy>
  <cp:revision>272</cp:revision>
  <dcterms:created xsi:type="dcterms:W3CDTF">2023-03-06T19:42:14Z</dcterms:created>
  <dcterms:modified xsi:type="dcterms:W3CDTF">2024-04-09T17:55:40Z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2023-02-05T00:00:00Z</vt:filetime>
  </property>
  <property fmtid="{D5CDD505-2E9C-101B-9397-08002B2CF9AE}" pid="3" name="Creator">
    <vt:lpwstr>Microsoft® PowerPoint® 2019</vt:lpwstr>
  </property>
  <property fmtid="{D5CDD505-2E9C-101B-9397-08002B2CF9AE}" pid="4" name="LastSaved">
    <vt:filetime>2023-03-06T00:00:00Z</vt:filetime>
  </property>
</Properties>
</file>